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2"/>
  </p:notesMasterIdLst>
  <p:handoutMasterIdLst>
    <p:handoutMasterId r:id="rId53"/>
  </p:handoutMasterIdLst>
  <p:sldIdLst>
    <p:sldId id="256" r:id="rId2"/>
    <p:sldId id="301" r:id="rId3"/>
    <p:sldId id="300" r:id="rId4"/>
    <p:sldId id="303" r:id="rId5"/>
    <p:sldId id="304" r:id="rId6"/>
    <p:sldId id="305" r:id="rId7"/>
    <p:sldId id="302" r:id="rId8"/>
    <p:sldId id="306" r:id="rId9"/>
    <p:sldId id="307" r:id="rId10"/>
    <p:sldId id="308" r:id="rId11"/>
    <p:sldId id="309" r:id="rId12"/>
    <p:sldId id="312" r:id="rId13"/>
    <p:sldId id="313" r:id="rId14"/>
    <p:sldId id="310" r:id="rId15"/>
    <p:sldId id="311" r:id="rId16"/>
    <p:sldId id="316" r:id="rId17"/>
    <p:sldId id="317" r:id="rId18"/>
    <p:sldId id="318" r:id="rId19"/>
    <p:sldId id="315" r:id="rId20"/>
    <p:sldId id="319" r:id="rId21"/>
    <p:sldId id="320" r:id="rId22"/>
    <p:sldId id="321" r:id="rId23"/>
    <p:sldId id="322" r:id="rId24"/>
    <p:sldId id="323" r:id="rId25"/>
    <p:sldId id="324" r:id="rId26"/>
    <p:sldId id="325" r:id="rId27"/>
    <p:sldId id="327" r:id="rId28"/>
    <p:sldId id="328" r:id="rId29"/>
    <p:sldId id="329" r:id="rId30"/>
    <p:sldId id="330" r:id="rId31"/>
    <p:sldId id="331" r:id="rId32"/>
    <p:sldId id="335" r:id="rId33"/>
    <p:sldId id="337" r:id="rId34"/>
    <p:sldId id="338" r:id="rId35"/>
    <p:sldId id="339" r:id="rId36"/>
    <p:sldId id="342" r:id="rId37"/>
    <p:sldId id="343" r:id="rId38"/>
    <p:sldId id="344" r:id="rId39"/>
    <p:sldId id="341" r:id="rId40"/>
    <p:sldId id="333" r:id="rId41"/>
    <p:sldId id="345" r:id="rId42"/>
    <p:sldId id="346" r:id="rId43"/>
    <p:sldId id="347" r:id="rId44"/>
    <p:sldId id="348" r:id="rId45"/>
    <p:sldId id="349" r:id="rId46"/>
    <p:sldId id="334" r:id="rId47"/>
    <p:sldId id="350" r:id="rId48"/>
    <p:sldId id="351" r:id="rId49"/>
    <p:sldId id="352" r:id="rId50"/>
    <p:sldId id="353" r:id="rId5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88034" autoAdjust="0"/>
  </p:normalViewPr>
  <p:slideViewPr>
    <p:cSldViewPr snapToGrid="0">
      <p:cViewPr varScale="1">
        <p:scale>
          <a:sx n="64" d="100"/>
          <a:sy n="64" d="100"/>
        </p:scale>
        <p:origin x="-1668" y="-108"/>
      </p:cViewPr>
      <p:guideLst>
        <p:guide orient="horz" pos="2160"/>
        <p:guide pos="2880"/>
      </p:guideLst>
    </p:cSldViewPr>
  </p:slideViewPr>
  <p:notesTextViewPr>
    <p:cViewPr>
      <p:scale>
        <a:sx n="100" d="100"/>
        <a:sy n="100" d="100"/>
      </p:scale>
      <p:origin x="0" y="0"/>
    </p:cViewPr>
  </p:notesTextViewPr>
  <p:notesViewPr>
    <p:cSldViewPr snapToGrid="0">
      <p:cViewPr varScale="1">
        <p:scale>
          <a:sx n="89" d="100"/>
          <a:sy n="89" d="100"/>
        </p:scale>
        <p:origin x="-38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fld id="{35C7B8B9-7B55-40AC-BAE4-7B16D40F3665}" type="slidenum">
              <a:rPr lang="fr-FR" sz="1200"/>
              <a:pPr>
                <a:defRPr/>
              </a:pPr>
              <a:t>‹N°›</a:t>
            </a:fld>
            <a:endParaRPr lang="fr-FR" sz="1200"/>
          </a:p>
        </p:txBody>
      </p:sp>
    </p:spTree>
    <p:extLst>
      <p:ext uri="{BB962C8B-B14F-4D97-AF65-F5344CB8AC3E}">
        <p14:creationId xmlns:p14="http://schemas.microsoft.com/office/powerpoint/2010/main" val="1967166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extLst/>
          </a:lstStyle>
          <a:p>
            <a:pPr lvl="0"/>
            <a:endParaRPr lang="fr-FR"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extLst/>
          </a:lstStyle>
          <a:p>
            <a:pPr lvl="0"/>
            <a:r>
              <a:rPr lang="fr-FR" noProof="0"/>
              <a:t>Modifiez les styles du texte du masque</a:t>
            </a:r>
          </a:p>
          <a:p>
            <a:pPr lvl="1"/>
            <a:r>
              <a:rPr lang="fr-FR" noProof="0"/>
              <a:t>Niveau 2</a:t>
            </a:r>
          </a:p>
          <a:p>
            <a:pPr lvl="2"/>
            <a:r>
              <a:rPr lang="fr-FR" noProof="0"/>
              <a:t>Niveau 3</a:t>
            </a:r>
          </a:p>
          <a:p>
            <a:pPr lvl="3"/>
            <a:r>
              <a:rPr lang="fr-FR" noProof="0"/>
              <a:t>Niveau 4</a:t>
            </a:r>
          </a:p>
          <a:p>
            <a:pPr lvl="4"/>
            <a:r>
              <a:rPr lang="fr-FR" noProof="0"/>
              <a:t>Niveau 5</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fld id="{098981DA-6AF3-4A95-9FDC-3D2E99DFECD0}" type="slidenum">
              <a:rPr lang="fr-FR"/>
              <a:pPr>
                <a:defRPr/>
              </a:pPr>
              <a:t>‹N°›</a:t>
            </a:fld>
            <a:endParaRPr lang="fr-FR"/>
          </a:p>
        </p:txBody>
      </p:sp>
    </p:spTree>
    <p:extLst>
      <p:ext uri="{BB962C8B-B14F-4D97-AF65-F5344CB8AC3E}">
        <p14:creationId xmlns:p14="http://schemas.microsoft.com/office/powerpoint/2010/main" val="6081324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lang="fr-FR" sz="1200" kern="1200">
        <a:solidFill>
          <a:schemeClr val="tx1"/>
        </a:solidFill>
        <a:latin typeface="+mn-lt"/>
        <a:ea typeface="+mn-ea"/>
        <a:cs typeface="+mn-cs"/>
      </a:defRPr>
    </a:lvl1pPr>
    <a:lvl2pPr marL="457200" algn="l" rtl="0" eaLnBrk="0" fontAlgn="base" hangingPunct="0">
      <a:spcBef>
        <a:spcPct val="30000"/>
      </a:spcBef>
      <a:spcAft>
        <a:spcPct val="0"/>
      </a:spcAft>
      <a:defRPr lang="fr-FR" sz="1200" kern="1200">
        <a:solidFill>
          <a:schemeClr val="tx1"/>
        </a:solidFill>
        <a:latin typeface="+mn-lt"/>
        <a:ea typeface="+mn-ea"/>
        <a:cs typeface="+mn-cs"/>
      </a:defRPr>
    </a:lvl2pPr>
    <a:lvl3pPr marL="914400" algn="l" rtl="0" eaLnBrk="0" fontAlgn="base" hangingPunct="0">
      <a:spcBef>
        <a:spcPct val="30000"/>
      </a:spcBef>
      <a:spcAft>
        <a:spcPct val="0"/>
      </a:spcAft>
      <a:defRPr lang="fr-FR" sz="1200" kern="1200">
        <a:solidFill>
          <a:schemeClr val="tx1"/>
        </a:solidFill>
        <a:latin typeface="+mn-lt"/>
        <a:ea typeface="+mn-ea"/>
        <a:cs typeface="+mn-cs"/>
      </a:defRPr>
    </a:lvl3pPr>
    <a:lvl4pPr marL="1371600" algn="l" rtl="0" eaLnBrk="0" fontAlgn="base" hangingPunct="0">
      <a:spcBef>
        <a:spcPct val="30000"/>
      </a:spcBef>
      <a:spcAft>
        <a:spcPct val="0"/>
      </a:spcAft>
      <a:defRPr lang="fr-FR" sz="1200" kern="1200">
        <a:solidFill>
          <a:schemeClr val="tx1"/>
        </a:solidFill>
        <a:latin typeface="+mn-lt"/>
        <a:ea typeface="+mn-ea"/>
        <a:cs typeface="+mn-cs"/>
      </a:defRPr>
    </a:lvl4pPr>
    <a:lvl5pPr marL="1828800" algn="l" rtl="0" eaLnBrk="0" fontAlgn="base" hangingPunct="0">
      <a:spcBef>
        <a:spcPct val="30000"/>
      </a:spcBef>
      <a:spcAft>
        <a:spcPct val="0"/>
      </a:spcAft>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p:cNvSpPr>
          <p:nvPr>
            <p:ph type="sldImg"/>
          </p:nvPr>
        </p:nvSpPr>
        <p:spPr bwMode="auto">
          <a:noFill/>
          <a:ln>
            <a:solidFill>
              <a:srgbClr val="000000"/>
            </a:solidFill>
            <a:miter lim="800000"/>
            <a:headEnd/>
            <a:tailEnd/>
          </a:ln>
        </p:spPr>
      </p:sp>
      <p:sp>
        <p:nvSpPr>
          <p:cNvPr id="25602" name="Rectangle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25603" name="Rectangle 4"/>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2CEC90E4-F9D1-4C5B-AE83-09BEE50A9312}" type="slidenum">
              <a:rPr lang="fr-FR" smtClean="0"/>
              <a:pPr fontAlgn="base">
                <a:spcBef>
                  <a:spcPct val="0"/>
                </a:spcBef>
                <a:spcAft>
                  <a:spcPct val="0"/>
                </a:spcAft>
              </a:pPr>
              <a:t>1</a:t>
            </a:fld>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4" name="Espace réservé des commentaires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28675" name="Espace réservé du numéro de diapositive 3"/>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EED3309E-C0C7-4686-AB4A-C40E4CF9FA87}" type="slidenum">
              <a:rPr lang="fr-FR" smtClean="0"/>
              <a:pPr fontAlgn="base">
                <a:spcBef>
                  <a:spcPct val="0"/>
                </a:spcBef>
                <a:spcAft>
                  <a:spcPct val="0"/>
                </a:spcAft>
              </a:pPr>
              <a:t>3</a:t>
            </a:fld>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83970" name="Espace réservé des commentaires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83971" name="Espace réservé du numéro de diapositive 3"/>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99B83424-2FCE-40F3-A607-A68792790143}" type="slidenum">
              <a:rPr lang="fr-FR" smtClean="0"/>
              <a:pPr fontAlgn="base">
                <a:spcBef>
                  <a:spcPct val="0"/>
                </a:spcBef>
                <a:spcAft>
                  <a:spcPct val="0"/>
                </a:spcAft>
              </a:pPr>
              <a:t>26</a:t>
            </a:fld>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3" name="Rectangle 4"/>
          <p:cNvSpPr>
            <a:spLocks noGrp="1"/>
          </p:cNvSpPr>
          <p:nvPr>
            <p:ph type="dt" sz="half" idx="14"/>
          </p:nvPr>
        </p:nvSpPr>
        <p:spPr/>
        <p:txBody>
          <a:bodyPr/>
          <a:lstStyle>
            <a:lvl1pPr>
              <a:defRPr/>
            </a:lvl1pPr>
          </a:lstStyle>
          <a:p>
            <a:pPr>
              <a:defRPr/>
            </a:pPr>
            <a:r>
              <a:rPr lang="fr-FR" smtClean="0"/>
              <a:t>28/6/2006</a:t>
            </a:r>
            <a:endParaRPr/>
          </a:p>
        </p:txBody>
      </p:sp>
      <p:sp>
        <p:nvSpPr>
          <p:cNvPr id="4" name="Rectangle 6"/>
          <p:cNvSpPr>
            <a:spLocks noGrp="1"/>
          </p:cNvSpPr>
          <p:nvPr>
            <p:ph type="sldNum" sz="quarter" idx="15"/>
          </p:nvPr>
        </p:nvSpPr>
        <p:spPr/>
        <p:txBody>
          <a:bodyPr/>
          <a:lstStyle>
            <a:lvl1pPr>
              <a:defRPr/>
            </a:lvl1pPr>
          </a:lstStyle>
          <a:p>
            <a:pPr>
              <a:defRPr/>
            </a:pPr>
            <a:fld id="{60550276-6C9F-4FA0-B238-2D0E19A2CB19}" type="slidenum">
              <a:rPr/>
              <a:pPr>
                <a:defRPr/>
              </a:pPr>
              <a:t>‹N°›</a:t>
            </a:fld>
            <a:endParaRPr dirty="0"/>
          </a:p>
        </p:txBody>
      </p:sp>
      <p:sp>
        <p:nvSpPr>
          <p:cNvPr id="5" name="Rectangle 12"/>
          <p:cNvSpPr>
            <a:spLocks noGrp="1"/>
          </p:cNvSpPr>
          <p:nvPr>
            <p:ph type="ftr" sz="quarter" idx="16"/>
          </p:nvPr>
        </p:nvSpPr>
        <p:spPr/>
        <p:txBody>
          <a:bodyPr/>
          <a:lstStyle>
            <a:lvl1pPr>
              <a:defRPr/>
            </a:lvl1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9"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8"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0" name="Rectangle 8"/>
          <p:cNvSpPr>
            <a:spLocks noGrp="1"/>
          </p:cNvSpPr>
          <p:nvPr>
            <p:ph type="body" sz="quarter" idx="18"/>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1" name="Rectangle 11"/>
          <p:cNvSpPr>
            <a:spLocks noGrp="1"/>
          </p:cNvSpPr>
          <p:nvPr>
            <p:ph sz="quarter" idx="19"/>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0" name="Rectangle 13"/>
          <p:cNvSpPr>
            <a:spLocks noGrp="1"/>
          </p:cNvSpPr>
          <p:nvPr>
            <p:ph type="dt" sz="half" idx="20"/>
          </p:nvPr>
        </p:nvSpPr>
        <p:spPr/>
        <p:txBody>
          <a:bodyPr/>
          <a:lstStyle>
            <a:lvl1pPr>
              <a:defRPr/>
            </a:lvl1pPr>
            <a:extLst/>
          </a:lstStyle>
          <a:p>
            <a:pPr>
              <a:defRPr/>
            </a:pPr>
            <a:r>
              <a:rPr lang="fr-FR" smtClean="0"/>
              <a:t>28/6/2006</a:t>
            </a:r>
            <a:endParaRPr/>
          </a:p>
        </p:txBody>
      </p:sp>
      <p:sp>
        <p:nvSpPr>
          <p:cNvPr id="11" name="Rectangle 19"/>
          <p:cNvSpPr>
            <a:spLocks noGrp="1"/>
          </p:cNvSpPr>
          <p:nvPr>
            <p:ph type="sldNum" sz="quarter" idx="21"/>
          </p:nvPr>
        </p:nvSpPr>
        <p:spPr/>
        <p:txBody>
          <a:bodyPr/>
          <a:lstStyle>
            <a:lvl1pPr algn="r">
              <a:defRPr sz="1000"/>
            </a:lvl1pPr>
            <a:extLst/>
          </a:lstStyle>
          <a:p>
            <a:pPr>
              <a:defRPr/>
            </a:pPr>
            <a:fld id="{77CCAE7E-519D-40D9-A27E-B3483F456837}" type="slidenum">
              <a:rPr/>
              <a:pPr>
                <a:defRPr/>
              </a:pPr>
              <a:t>‹N°›</a:t>
            </a:fld>
            <a:endParaRPr/>
          </a:p>
        </p:txBody>
      </p:sp>
      <p:sp>
        <p:nvSpPr>
          <p:cNvPr id="12" name="Rectangle 22"/>
          <p:cNvSpPr>
            <a:spLocks noGrp="1"/>
          </p:cNvSpPr>
          <p:nvPr>
            <p:ph type="ftr" sz="quarter" idx="22"/>
          </p:nvPr>
        </p:nvSpPr>
        <p:spPr/>
        <p:txBody>
          <a:bodyPr/>
          <a:lstStyle>
            <a:lvl1pPr>
              <a:defRPr/>
            </a:lvl1pPr>
            <a:extLst/>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3"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4"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6" name="Rectangle 8"/>
          <p:cNvSpPr>
            <a:spLocks noGrp="1"/>
          </p:cNvSpPr>
          <p:nvPr>
            <p:ph type="body" sz="quarter" idx="16"/>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7"/>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9" name="Rectangle 8"/>
          <p:cNvSpPr>
            <a:spLocks noGrp="1"/>
          </p:cNvSpPr>
          <p:nvPr>
            <p:ph type="body" sz="quarter" idx="18"/>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9"/>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21"/>
          <p:cNvSpPr>
            <a:spLocks noGrp="1"/>
          </p:cNvSpPr>
          <p:nvPr>
            <p:ph type="dt" sz="half" idx="20"/>
          </p:nvPr>
        </p:nvSpPr>
        <p:spPr/>
        <p:txBody>
          <a:bodyPr/>
          <a:lstStyle>
            <a:lvl1pPr>
              <a:defRPr/>
            </a:lvl1pPr>
            <a:extLst/>
          </a:lstStyle>
          <a:p>
            <a:pPr>
              <a:defRPr/>
            </a:pPr>
            <a:r>
              <a:rPr lang="fr-FR" smtClean="0"/>
              <a:t>28/6/2006</a:t>
            </a:r>
            <a:endParaRPr/>
          </a:p>
        </p:txBody>
      </p:sp>
      <p:sp>
        <p:nvSpPr>
          <p:cNvPr id="10" name="Rectangle 22"/>
          <p:cNvSpPr>
            <a:spLocks noGrp="1"/>
          </p:cNvSpPr>
          <p:nvPr>
            <p:ph type="sldNum" sz="quarter" idx="21"/>
          </p:nvPr>
        </p:nvSpPr>
        <p:spPr/>
        <p:txBody>
          <a:bodyPr/>
          <a:lstStyle>
            <a:lvl1pPr algn="r">
              <a:defRPr sz="1000"/>
            </a:lvl1pPr>
            <a:extLst/>
          </a:lstStyle>
          <a:p>
            <a:pPr>
              <a:defRPr/>
            </a:pPr>
            <a:fld id="{0F2376C1-13B3-4648-91E0-DBDB57F459CD}" type="slidenum">
              <a:rPr/>
              <a:pPr>
                <a:defRPr/>
              </a:pPr>
              <a:t>‹N°›</a:t>
            </a:fld>
            <a:endParaRPr/>
          </a:p>
        </p:txBody>
      </p:sp>
      <p:sp>
        <p:nvSpPr>
          <p:cNvPr id="11" name="Rectangle 23"/>
          <p:cNvSpPr>
            <a:spLocks noGrp="1"/>
          </p:cNvSpPr>
          <p:nvPr>
            <p:ph type="ftr" sz="quarter" idx="22"/>
          </p:nvPr>
        </p:nvSpPr>
        <p:spPr/>
        <p:txBody>
          <a:bodyPr/>
          <a:lstStyle>
            <a:lvl1pPr>
              <a:defRPr/>
            </a:lvl1pPr>
            <a:extLst/>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3" name="Rectangle 8"/>
          <p:cNvSpPr>
            <a:spLocks noGrp="1"/>
          </p:cNvSpPr>
          <p:nvPr>
            <p:ph type="body" sz="quarter" idx="13"/>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15"/>
          </p:nvPr>
        </p:nvSpPr>
        <p:spPr>
          <a:xfrm>
            <a:off x="301752" y="609600"/>
            <a:ext cx="8074152"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7"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8"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1" name="Rectangle 8"/>
          <p:cNvSpPr>
            <a:spLocks noGrp="1"/>
          </p:cNvSpPr>
          <p:nvPr>
            <p:ph type="body" sz="quarter" idx="20"/>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3" name="Rectangle 11"/>
          <p:cNvSpPr>
            <a:spLocks noGrp="1"/>
          </p:cNvSpPr>
          <p:nvPr>
            <p:ph sz="quarter" idx="21"/>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19"/>
          <p:cNvSpPr>
            <a:spLocks noGrp="1"/>
          </p:cNvSpPr>
          <p:nvPr>
            <p:ph type="dt" sz="half" idx="22"/>
          </p:nvPr>
        </p:nvSpPr>
        <p:spPr/>
        <p:txBody>
          <a:bodyPr/>
          <a:lstStyle>
            <a:lvl1pPr>
              <a:defRPr/>
            </a:lvl1pPr>
            <a:extLst/>
          </a:lstStyle>
          <a:p>
            <a:pPr>
              <a:defRPr/>
            </a:pPr>
            <a:r>
              <a:rPr lang="fr-FR" smtClean="0"/>
              <a:t>28/6/2006</a:t>
            </a:r>
            <a:endParaRPr/>
          </a:p>
        </p:txBody>
      </p:sp>
      <p:sp>
        <p:nvSpPr>
          <p:cNvPr id="10" name="Rectangle 20"/>
          <p:cNvSpPr>
            <a:spLocks noGrp="1"/>
          </p:cNvSpPr>
          <p:nvPr>
            <p:ph type="sldNum" sz="quarter" idx="23"/>
          </p:nvPr>
        </p:nvSpPr>
        <p:spPr/>
        <p:txBody>
          <a:bodyPr/>
          <a:lstStyle>
            <a:lvl1pPr algn="r">
              <a:defRPr sz="1000"/>
            </a:lvl1pPr>
            <a:extLst/>
          </a:lstStyle>
          <a:p>
            <a:pPr>
              <a:defRPr/>
            </a:pPr>
            <a:fld id="{4E109D7B-9390-4703-8756-0103E16374BD}" type="slidenum">
              <a:rPr/>
              <a:pPr>
                <a:defRPr/>
              </a:pPr>
              <a:t>‹N°›</a:t>
            </a:fld>
            <a:endParaRPr/>
          </a:p>
        </p:txBody>
      </p:sp>
      <p:sp>
        <p:nvSpPr>
          <p:cNvPr id="11" name="Rectangle 22"/>
          <p:cNvSpPr>
            <a:spLocks noGrp="1"/>
          </p:cNvSpPr>
          <p:nvPr>
            <p:ph type="ftr" sz="quarter" idx="24"/>
          </p:nvPr>
        </p:nvSpPr>
        <p:spPr/>
        <p:txBody>
          <a:bodyPr/>
          <a:lstStyle>
            <a:lvl1pPr>
              <a:defRPr/>
            </a:lvl1pPr>
            <a:extLst/>
          </a:lstStyle>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6"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8"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1" name="Rectangle 8"/>
          <p:cNvSpPr>
            <a:spLocks noGrp="1"/>
          </p:cNvSpPr>
          <p:nvPr>
            <p:ph type="body" sz="quarter" idx="18"/>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4" name="Rectangle 11"/>
          <p:cNvSpPr>
            <a:spLocks noGrp="1"/>
          </p:cNvSpPr>
          <p:nvPr>
            <p:ph sz="quarter" idx="19"/>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20"/>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21"/>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23"/>
          <p:cNvSpPr>
            <a:spLocks noGrp="1"/>
          </p:cNvSpPr>
          <p:nvPr>
            <p:ph type="dt" sz="half" idx="22"/>
          </p:nvPr>
        </p:nvSpPr>
        <p:spPr/>
        <p:txBody>
          <a:bodyPr/>
          <a:lstStyle>
            <a:lvl1pPr>
              <a:defRPr/>
            </a:lvl1pPr>
            <a:extLst/>
          </a:lstStyle>
          <a:p>
            <a:pPr>
              <a:defRPr/>
            </a:pPr>
            <a:r>
              <a:rPr lang="fr-FR" smtClean="0"/>
              <a:t>28/6/2006</a:t>
            </a:r>
            <a:endParaRPr/>
          </a:p>
        </p:txBody>
      </p:sp>
      <p:sp>
        <p:nvSpPr>
          <p:cNvPr id="12" name="Rectangle 27"/>
          <p:cNvSpPr>
            <a:spLocks noGrp="1"/>
          </p:cNvSpPr>
          <p:nvPr>
            <p:ph type="sldNum" sz="quarter" idx="23"/>
          </p:nvPr>
        </p:nvSpPr>
        <p:spPr/>
        <p:txBody>
          <a:bodyPr/>
          <a:lstStyle>
            <a:lvl1pPr algn="r">
              <a:defRPr sz="1000"/>
            </a:lvl1pPr>
            <a:extLst/>
          </a:lstStyle>
          <a:p>
            <a:pPr>
              <a:defRPr/>
            </a:pPr>
            <a:fld id="{FFCB3285-8EA2-44E2-B64E-DAA9B4B03240}" type="slidenum">
              <a:rPr/>
              <a:pPr>
                <a:defRPr/>
              </a:pPr>
              <a:t>‹N°›</a:t>
            </a:fld>
            <a:endParaRPr/>
          </a:p>
        </p:txBody>
      </p:sp>
      <p:sp>
        <p:nvSpPr>
          <p:cNvPr id="13" name="Rectangle 28"/>
          <p:cNvSpPr>
            <a:spLocks noGrp="1"/>
          </p:cNvSpPr>
          <p:nvPr>
            <p:ph type="ftr" sz="quarter" idx="24"/>
          </p:nvPr>
        </p:nvSpPr>
        <p:spPr/>
        <p:txBody>
          <a:bodyPr/>
          <a:lstStyle>
            <a:lvl1pPr>
              <a:defRPr/>
            </a:lvl1pPr>
            <a:extLst/>
          </a:lstStyle>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0" name="Rectangle 8"/>
          <p:cNvSpPr>
            <a:spLocks noGrp="1"/>
          </p:cNvSpPr>
          <p:nvPr>
            <p:ph type="body" sz="quarter" idx="14"/>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8" name="Rectangle 11"/>
          <p:cNvSpPr>
            <a:spLocks noGrp="1"/>
          </p:cNvSpPr>
          <p:nvPr>
            <p:ph sz="quarter" idx="16"/>
          </p:nvPr>
        </p:nvSpPr>
        <p:spPr>
          <a:xfrm>
            <a:off x="44196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9"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Rectangle 8"/>
          <p:cNvSpPr>
            <a:spLocks noGrp="1"/>
          </p:cNvSpPr>
          <p:nvPr>
            <p:ph type="body" sz="quarter" idx="17"/>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3" name="Rectangle 11"/>
          <p:cNvSpPr>
            <a:spLocks noGrp="1"/>
          </p:cNvSpPr>
          <p:nvPr>
            <p:ph sz="quarter" idx="18"/>
          </p:nvPr>
        </p:nvSpPr>
        <p:spPr>
          <a:xfrm>
            <a:off x="44165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8"/>
          <p:cNvSpPr>
            <a:spLocks noGrp="1"/>
          </p:cNvSpPr>
          <p:nvPr>
            <p:ph type="body" sz="quarter" idx="19"/>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20"/>
          </p:nvPr>
        </p:nvSpPr>
        <p:spPr>
          <a:xfrm>
            <a:off x="44196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17"/>
          <p:cNvSpPr>
            <a:spLocks noGrp="1"/>
          </p:cNvSpPr>
          <p:nvPr>
            <p:ph type="dt" sz="half" idx="21"/>
          </p:nvPr>
        </p:nvSpPr>
        <p:spPr/>
        <p:txBody>
          <a:bodyPr/>
          <a:lstStyle>
            <a:lvl1pPr>
              <a:defRPr/>
            </a:lvl1pPr>
            <a:extLst/>
          </a:lstStyle>
          <a:p>
            <a:pPr>
              <a:defRPr/>
            </a:pPr>
            <a:r>
              <a:rPr lang="fr-FR" smtClean="0"/>
              <a:t>28/6/2006</a:t>
            </a:r>
            <a:endParaRPr/>
          </a:p>
        </p:txBody>
      </p:sp>
      <p:sp>
        <p:nvSpPr>
          <p:cNvPr id="16" name="Rectangle 18"/>
          <p:cNvSpPr>
            <a:spLocks noGrp="1"/>
          </p:cNvSpPr>
          <p:nvPr>
            <p:ph type="sldNum" sz="quarter" idx="22"/>
          </p:nvPr>
        </p:nvSpPr>
        <p:spPr/>
        <p:txBody>
          <a:bodyPr/>
          <a:lstStyle>
            <a:lvl1pPr algn="r">
              <a:defRPr sz="1000"/>
            </a:lvl1pPr>
            <a:extLst/>
          </a:lstStyle>
          <a:p>
            <a:pPr>
              <a:defRPr/>
            </a:pPr>
            <a:fld id="{7B647F44-FD65-4415-BEEC-A887BD6CD506}" type="slidenum">
              <a:rPr/>
              <a:pPr>
                <a:defRPr/>
              </a:pPr>
              <a:t>‹N°›</a:t>
            </a:fld>
            <a:endParaRPr/>
          </a:p>
        </p:txBody>
      </p:sp>
      <p:sp>
        <p:nvSpPr>
          <p:cNvPr id="17" name="Rectangle 21"/>
          <p:cNvSpPr>
            <a:spLocks noGrp="1"/>
          </p:cNvSpPr>
          <p:nvPr>
            <p:ph type="ftr" sz="quarter" idx="23"/>
          </p:nvPr>
        </p:nvSpPr>
        <p:spPr/>
        <p:txBody>
          <a:bodyPr/>
          <a:lstStyle>
            <a:lvl1pPr>
              <a:defRPr/>
            </a:lvl1pPr>
            <a:extLst/>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8" name="Rectangle 8"/>
          <p:cNvSpPr>
            <a:spLocks noGrp="1"/>
          </p:cNvSpPr>
          <p:nvPr>
            <p:ph type="body" sz="quarter" idx="13"/>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1" name="Rectangle 11"/>
          <p:cNvSpPr>
            <a:spLocks noGrp="1"/>
          </p:cNvSpPr>
          <p:nvPr>
            <p:ph sz="quarter" idx="15"/>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8"/>
          <p:cNvSpPr>
            <a:spLocks noGrp="1"/>
          </p:cNvSpPr>
          <p:nvPr>
            <p:ph type="body" sz="quarter" idx="14"/>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0" name="Rectangle 11"/>
          <p:cNvSpPr>
            <a:spLocks noGrp="1"/>
          </p:cNvSpPr>
          <p:nvPr>
            <p:ph sz="quarter" idx="16"/>
          </p:nvPr>
        </p:nvSpPr>
        <p:spPr>
          <a:xfrm>
            <a:off x="3048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3" name="Rectangle 8"/>
          <p:cNvSpPr>
            <a:spLocks noGrp="1"/>
          </p:cNvSpPr>
          <p:nvPr>
            <p:ph type="body" sz="quarter" idx="17"/>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4" name="Rectangle 11"/>
          <p:cNvSpPr>
            <a:spLocks noGrp="1"/>
          </p:cNvSpPr>
          <p:nvPr>
            <p:ph sz="quarter" idx="18"/>
          </p:nvPr>
        </p:nvSpPr>
        <p:spPr>
          <a:xfrm>
            <a:off x="3017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19"/>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6" name="Rectangle 11"/>
          <p:cNvSpPr>
            <a:spLocks noGrp="1"/>
          </p:cNvSpPr>
          <p:nvPr>
            <p:ph sz="quarter" idx="20"/>
          </p:nvPr>
        </p:nvSpPr>
        <p:spPr>
          <a:xfrm>
            <a:off x="3048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17"/>
          <p:cNvSpPr>
            <a:spLocks noGrp="1"/>
          </p:cNvSpPr>
          <p:nvPr>
            <p:ph type="dt" sz="half" idx="21"/>
          </p:nvPr>
        </p:nvSpPr>
        <p:spPr/>
        <p:txBody>
          <a:bodyPr/>
          <a:lstStyle>
            <a:lvl1pPr>
              <a:defRPr/>
            </a:lvl1pPr>
            <a:extLst/>
          </a:lstStyle>
          <a:p>
            <a:pPr>
              <a:defRPr/>
            </a:pPr>
            <a:r>
              <a:rPr lang="fr-FR" smtClean="0"/>
              <a:t>28/6/2006</a:t>
            </a:r>
            <a:endParaRPr/>
          </a:p>
        </p:txBody>
      </p:sp>
      <p:sp>
        <p:nvSpPr>
          <p:cNvPr id="12" name="Rectangle 19"/>
          <p:cNvSpPr>
            <a:spLocks noGrp="1"/>
          </p:cNvSpPr>
          <p:nvPr>
            <p:ph type="sldNum" sz="quarter" idx="22"/>
          </p:nvPr>
        </p:nvSpPr>
        <p:spPr/>
        <p:txBody>
          <a:bodyPr/>
          <a:lstStyle>
            <a:lvl1pPr algn="r">
              <a:defRPr sz="1000"/>
            </a:lvl1pPr>
            <a:extLst/>
          </a:lstStyle>
          <a:p>
            <a:pPr>
              <a:defRPr/>
            </a:pPr>
            <a:fld id="{DD9E6E79-FC3D-4106-B27E-DE19BD47B590}" type="slidenum">
              <a:rPr/>
              <a:pPr>
                <a:defRPr/>
              </a:pPr>
              <a:t>‹N°›</a:t>
            </a:fld>
            <a:endParaRPr/>
          </a:p>
        </p:txBody>
      </p:sp>
      <p:sp>
        <p:nvSpPr>
          <p:cNvPr id="17" name="Rectangle 20"/>
          <p:cNvSpPr>
            <a:spLocks noGrp="1"/>
          </p:cNvSpPr>
          <p:nvPr>
            <p:ph type="ftr" sz="quarter" idx="23"/>
          </p:nvPr>
        </p:nvSpPr>
        <p:spPr/>
        <p:txBody>
          <a:bodyPr/>
          <a:lstStyle>
            <a:lvl1pPr>
              <a:defRPr/>
            </a:lvl1pPr>
            <a:extLst/>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3"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4"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8" name="Rectangle 8"/>
          <p:cNvSpPr>
            <a:spLocks noGrp="1"/>
          </p:cNvSpPr>
          <p:nvPr>
            <p:ph type="body" sz="quarter" idx="14"/>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9" name="Rectangle 11"/>
          <p:cNvSpPr>
            <a:spLocks noGrp="1"/>
          </p:cNvSpPr>
          <p:nvPr>
            <p:ph sz="quarter" idx="18"/>
          </p:nvPr>
        </p:nvSpPr>
        <p:spPr>
          <a:xfrm>
            <a:off x="44196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31" name="Rectangle 8"/>
          <p:cNvSpPr>
            <a:spLocks noGrp="1"/>
          </p:cNvSpPr>
          <p:nvPr>
            <p:ph type="body" sz="quarter" idx="19"/>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32" name="Rectangle 11"/>
          <p:cNvSpPr>
            <a:spLocks noGrp="1"/>
          </p:cNvSpPr>
          <p:nvPr>
            <p:ph sz="quarter" idx="20"/>
          </p:nvPr>
        </p:nvSpPr>
        <p:spPr>
          <a:xfrm>
            <a:off x="44165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33" name="Rectangle 8"/>
          <p:cNvSpPr>
            <a:spLocks noGrp="1"/>
          </p:cNvSpPr>
          <p:nvPr>
            <p:ph type="body" sz="quarter" idx="2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34" name="Rectangle 11"/>
          <p:cNvSpPr>
            <a:spLocks noGrp="1"/>
          </p:cNvSpPr>
          <p:nvPr>
            <p:ph sz="quarter" idx="22"/>
          </p:nvPr>
        </p:nvSpPr>
        <p:spPr>
          <a:xfrm>
            <a:off x="44196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3" name="Rectangle 16"/>
          <p:cNvSpPr>
            <a:spLocks noGrp="1"/>
          </p:cNvSpPr>
          <p:nvPr>
            <p:ph type="dt" sz="half" idx="23"/>
          </p:nvPr>
        </p:nvSpPr>
        <p:spPr/>
        <p:txBody>
          <a:bodyPr/>
          <a:lstStyle>
            <a:lvl1pPr>
              <a:defRPr/>
            </a:lvl1pPr>
            <a:extLst/>
          </a:lstStyle>
          <a:p>
            <a:pPr>
              <a:defRPr/>
            </a:pPr>
            <a:r>
              <a:rPr lang="fr-FR" smtClean="0"/>
              <a:t>28/6/2006</a:t>
            </a:r>
            <a:endParaRPr/>
          </a:p>
        </p:txBody>
      </p:sp>
      <p:sp>
        <p:nvSpPr>
          <p:cNvPr id="14" name="Rectangle 17"/>
          <p:cNvSpPr>
            <a:spLocks noGrp="1"/>
          </p:cNvSpPr>
          <p:nvPr>
            <p:ph type="sldNum" sz="quarter" idx="24"/>
          </p:nvPr>
        </p:nvSpPr>
        <p:spPr/>
        <p:txBody>
          <a:bodyPr/>
          <a:lstStyle>
            <a:lvl1pPr algn="r">
              <a:defRPr sz="1000"/>
            </a:lvl1pPr>
            <a:extLst/>
          </a:lstStyle>
          <a:p>
            <a:pPr>
              <a:defRPr/>
            </a:pPr>
            <a:fld id="{C9511B23-CF85-4202-8B34-FCE38DFFB8F4}" type="slidenum">
              <a:rPr/>
              <a:pPr>
                <a:defRPr/>
              </a:pPr>
              <a:t>‹N°›</a:t>
            </a:fld>
            <a:endParaRPr/>
          </a:p>
        </p:txBody>
      </p:sp>
      <p:sp>
        <p:nvSpPr>
          <p:cNvPr id="15" name="Rectangle 18"/>
          <p:cNvSpPr>
            <a:spLocks noGrp="1"/>
          </p:cNvSpPr>
          <p:nvPr>
            <p:ph type="ftr" sz="quarter" idx="25"/>
          </p:nvPr>
        </p:nvSpPr>
        <p:spPr/>
        <p:txBody>
          <a:bodyPr/>
          <a:lstStyle>
            <a:lvl1pPr>
              <a:defRPr/>
            </a:lvl1pPr>
            <a:extLst/>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1" name="Rectangle 8"/>
          <p:cNvSpPr>
            <a:spLocks noGrp="1"/>
          </p:cNvSpPr>
          <p:nvPr>
            <p:ph type="body" sz="quarter" idx="14"/>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2" name="Rectangle 11"/>
          <p:cNvSpPr>
            <a:spLocks noGrp="1"/>
          </p:cNvSpPr>
          <p:nvPr>
            <p:ph sz="quarter" idx="16"/>
          </p:nvPr>
        </p:nvSpPr>
        <p:spPr>
          <a:xfrm>
            <a:off x="307848"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17"/>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18"/>
          </p:nvPr>
        </p:nvSpPr>
        <p:spPr>
          <a:xfrm>
            <a:off x="304800"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7" name="Rectangle 8"/>
          <p:cNvSpPr>
            <a:spLocks noGrp="1"/>
          </p:cNvSpPr>
          <p:nvPr>
            <p:ph type="body" sz="quarter" idx="19"/>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8" name="Rectangle 11"/>
          <p:cNvSpPr>
            <a:spLocks noGrp="1"/>
          </p:cNvSpPr>
          <p:nvPr>
            <p:ph sz="quarter" idx="20"/>
          </p:nvPr>
        </p:nvSpPr>
        <p:spPr>
          <a:xfrm>
            <a:off x="307848"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Rectangle 8"/>
          <p:cNvSpPr>
            <a:spLocks noGrp="1"/>
          </p:cNvSpPr>
          <p:nvPr>
            <p:ph type="body" sz="quarter" idx="2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3" name="Rectangle 11"/>
          <p:cNvSpPr>
            <a:spLocks noGrp="1"/>
          </p:cNvSpPr>
          <p:nvPr>
            <p:ph sz="quarter" idx="22"/>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23"/>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6" name="Rectangle 11"/>
          <p:cNvSpPr>
            <a:spLocks noGrp="1"/>
          </p:cNvSpPr>
          <p:nvPr>
            <p:ph sz="quarter" idx="24"/>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17"/>
          <p:cNvSpPr>
            <a:spLocks noGrp="1"/>
          </p:cNvSpPr>
          <p:nvPr>
            <p:ph type="dt" sz="half" idx="25"/>
          </p:nvPr>
        </p:nvSpPr>
        <p:spPr/>
        <p:txBody>
          <a:bodyPr/>
          <a:lstStyle>
            <a:lvl1pPr>
              <a:defRPr/>
            </a:lvl1pPr>
            <a:extLst/>
          </a:lstStyle>
          <a:p>
            <a:pPr>
              <a:defRPr/>
            </a:pPr>
            <a:r>
              <a:rPr lang="fr-FR" smtClean="0"/>
              <a:t>28/6/2006</a:t>
            </a:r>
            <a:endParaRPr/>
          </a:p>
        </p:txBody>
      </p:sp>
      <p:sp>
        <p:nvSpPr>
          <p:cNvPr id="17" name="Rectangle 18"/>
          <p:cNvSpPr>
            <a:spLocks noGrp="1"/>
          </p:cNvSpPr>
          <p:nvPr>
            <p:ph type="sldNum" sz="quarter" idx="26"/>
          </p:nvPr>
        </p:nvSpPr>
        <p:spPr/>
        <p:txBody>
          <a:bodyPr/>
          <a:lstStyle>
            <a:lvl1pPr algn="r">
              <a:defRPr sz="1000"/>
            </a:lvl1pPr>
            <a:extLst/>
          </a:lstStyle>
          <a:p>
            <a:pPr>
              <a:defRPr/>
            </a:pPr>
            <a:fld id="{D4236F5D-CCC7-4069-AF7F-ADC5738FDC0E}" type="slidenum">
              <a:rPr/>
              <a:pPr>
                <a:defRPr/>
              </a:pPr>
              <a:t>‹N°›</a:t>
            </a:fld>
            <a:endParaRPr/>
          </a:p>
        </p:txBody>
      </p:sp>
      <p:sp>
        <p:nvSpPr>
          <p:cNvPr id="18" name="Rectangle 23"/>
          <p:cNvSpPr>
            <a:spLocks noGrp="1"/>
          </p:cNvSpPr>
          <p:nvPr>
            <p:ph type="ftr" sz="quarter" idx="27"/>
          </p:nvPr>
        </p:nvSpPr>
        <p:spPr/>
        <p:txBody>
          <a:bodyPr/>
          <a:lstStyle>
            <a:lvl1pPr>
              <a:defRPr/>
            </a:lvl1pPr>
            <a:extLst/>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1"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2"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6"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2"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23"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4" name="Rectangle 10"/>
          <p:cNvSpPr>
            <a:spLocks noGrp="1"/>
          </p:cNvSpPr>
          <p:nvPr>
            <p:ph type="pic" sz="quarter" idx="13"/>
          </p:nvPr>
        </p:nvSpPr>
        <p:spPr>
          <a:xfrm>
            <a:off x="1524000" y="1600200"/>
            <a:ext cx="1371600" cy="685800"/>
          </a:xfrm>
        </p:spPr>
        <p:txBody>
          <a:bodyPr>
            <a:normAutofit/>
          </a:bodyPr>
          <a:lstStyle>
            <a:extLst/>
          </a:lstStyle>
          <a:p>
            <a:pPr lvl="0"/>
            <a:r>
              <a:rPr lang="en-US" noProof="0"/>
              <a:t>Cliquez sur l'icône pour ajouter une image</a:t>
            </a:r>
            <a:endParaRPr lang="fr-FR" noProof="0"/>
          </a:p>
        </p:txBody>
      </p:sp>
      <p:sp>
        <p:nvSpPr>
          <p:cNvPr id="19" name="Rectangle 10"/>
          <p:cNvSpPr>
            <a:spLocks noGrp="1"/>
          </p:cNvSpPr>
          <p:nvPr>
            <p:ph type="pic" sz="quarter" idx="29"/>
          </p:nvPr>
        </p:nvSpPr>
        <p:spPr>
          <a:xfrm>
            <a:off x="1524000" y="4038600"/>
            <a:ext cx="1371600" cy="685800"/>
          </a:xfrm>
        </p:spPr>
        <p:txBody>
          <a:bodyPr>
            <a:normAutofit/>
          </a:bodyPr>
          <a:lstStyle>
            <a:extLst/>
          </a:lstStyle>
          <a:p>
            <a:pPr lvl="0"/>
            <a:r>
              <a:rPr lang="en-US" noProof="0"/>
              <a:t>Cliquez sur l'icône pour ajouter une image</a:t>
            </a:r>
            <a:endParaRPr lang="fr-FR" noProof="0"/>
          </a:p>
        </p:txBody>
      </p:sp>
      <p:sp>
        <p:nvSpPr>
          <p:cNvPr id="27" name="Rectangle 10"/>
          <p:cNvSpPr>
            <a:spLocks noGrp="1"/>
          </p:cNvSpPr>
          <p:nvPr>
            <p:ph type="pic" sz="quarter" idx="17"/>
          </p:nvPr>
        </p:nvSpPr>
        <p:spPr>
          <a:xfrm>
            <a:off x="3657600" y="1600200"/>
            <a:ext cx="1371600" cy="685800"/>
          </a:xfrm>
        </p:spPr>
        <p:txBody>
          <a:bodyPr>
            <a:normAutofit/>
          </a:bodyPr>
          <a:lstStyle>
            <a:extLst/>
          </a:lstStyle>
          <a:p>
            <a:pPr lvl="0"/>
            <a:r>
              <a:rPr lang="en-US" noProof="0"/>
              <a:t>Cliquez sur l'icône pour ajouter une image</a:t>
            </a:r>
            <a:endParaRPr lang="fr-FR" noProof="0"/>
          </a:p>
        </p:txBody>
      </p:sp>
      <p:sp>
        <p:nvSpPr>
          <p:cNvPr id="11" name="Rectangle 10"/>
          <p:cNvSpPr>
            <a:spLocks noGrp="1"/>
          </p:cNvSpPr>
          <p:nvPr>
            <p:ph type="pic" sz="quarter" idx="30"/>
          </p:nvPr>
        </p:nvSpPr>
        <p:spPr>
          <a:xfrm>
            <a:off x="3657600" y="4038600"/>
            <a:ext cx="1371600" cy="685800"/>
          </a:xfrm>
        </p:spPr>
        <p:txBody>
          <a:bodyPr>
            <a:normAutofit/>
          </a:bodyPr>
          <a:lstStyle>
            <a:extLst/>
          </a:lstStyle>
          <a:p>
            <a:pPr lvl="0"/>
            <a:r>
              <a:rPr lang="en-US" noProof="0"/>
              <a:t>Cliquez sur l'icône pour ajouter une image</a:t>
            </a:r>
            <a:endParaRPr lang="fr-FR" noProof="0"/>
          </a:p>
        </p:txBody>
      </p:sp>
      <p:sp>
        <p:nvSpPr>
          <p:cNvPr id="4" name="Rectangle 10"/>
          <p:cNvSpPr>
            <a:spLocks noGrp="1"/>
          </p:cNvSpPr>
          <p:nvPr>
            <p:ph type="pic" sz="quarter" idx="21"/>
          </p:nvPr>
        </p:nvSpPr>
        <p:spPr>
          <a:xfrm>
            <a:off x="5791200" y="1600200"/>
            <a:ext cx="1371600" cy="685800"/>
          </a:xfrm>
        </p:spPr>
        <p:txBody>
          <a:bodyPr>
            <a:normAutofit/>
          </a:bodyPr>
          <a:lstStyle>
            <a:extLst/>
          </a:lstStyle>
          <a:p>
            <a:pPr lvl="0"/>
            <a:r>
              <a:rPr lang="en-US" noProof="0"/>
              <a:t>Cliquez sur l'icône pour ajouter une image</a:t>
            </a:r>
            <a:endParaRPr lang="fr-FR" noProof="0"/>
          </a:p>
        </p:txBody>
      </p:sp>
      <p:sp>
        <p:nvSpPr>
          <p:cNvPr id="15" name="Rectangle 10"/>
          <p:cNvSpPr>
            <a:spLocks noGrp="1"/>
          </p:cNvSpPr>
          <p:nvPr>
            <p:ph type="pic" sz="quarter" idx="31"/>
          </p:nvPr>
        </p:nvSpPr>
        <p:spPr>
          <a:xfrm>
            <a:off x="5791200" y="4038600"/>
            <a:ext cx="1371600" cy="685800"/>
          </a:xfrm>
        </p:spPr>
        <p:txBody>
          <a:bodyPr>
            <a:normAutofit/>
          </a:bodyPr>
          <a:lstStyle>
            <a:extLst/>
          </a:lstStyle>
          <a:p>
            <a:pPr lvl="0"/>
            <a:r>
              <a:rPr lang="en-US" noProof="0"/>
              <a:t>Cliquez sur l'icône pour ajouter une image</a:t>
            </a:r>
            <a:endParaRPr lang="fr-FR" noProof="0"/>
          </a:p>
        </p:txBody>
      </p:sp>
      <p:sp>
        <p:nvSpPr>
          <p:cNvPr id="7" name="Rectangle 12"/>
          <p:cNvSpPr>
            <a:spLocks noGrp="1"/>
          </p:cNvSpPr>
          <p:nvPr>
            <p:ph type="body" sz="quarter" idx="14"/>
          </p:nvPr>
        </p:nvSpPr>
        <p:spPr>
          <a:xfrm>
            <a:off x="15240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28" name="Rectangle 12"/>
          <p:cNvSpPr>
            <a:spLocks noGrp="1"/>
          </p:cNvSpPr>
          <p:nvPr>
            <p:ph type="body" sz="quarter" idx="33"/>
          </p:nvPr>
        </p:nvSpPr>
        <p:spPr>
          <a:xfrm>
            <a:off x="15240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30" name="Rectangle 12"/>
          <p:cNvSpPr>
            <a:spLocks noGrp="1"/>
          </p:cNvSpPr>
          <p:nvPr>
            <p:ph type="body" sz="quarter" idx="18"/>
          </p:nvPr>
        </p:nvSpPr>
        <p:spPr>
          <a:xfrm>
            <a:off x="36576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13" name="Rectangle 12"/>
          <p:cNvSpPr>
            <a:spLocks noGrp="1"/>
          </p:cNvSpPr>
          <p:nvPr>
            <p:ph type="body" sz="quarter" idx="34"/>
          </p:nvPr>
        </p:nvSpPr>
        <p:spPr>
          <a:xfrm>
            <a:off x="36576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14" name="Rectangle 12"/>
          <p:cNvSpPr>
            <a:spLocks noGrp="1"/>
          </p:cNvSpPr>
          <p:nvPr>
            <p:ph type="body" sz="quarter" idx="22"/>
          </p:nvPr>
        </p:nvSpPr>
        <p:spPr>
          <a:xfrm>
            <a:off x="57912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2" name="Rectangle 12"/>
          <p:cNvSpPr>
            <a:spLocks noGrp="1"/>
          </p:cNvSpPr>
          <p:nvPr>
            <p:ph type="body" sz="quarter" idx="35"/>
          </p:nvPr>
        </p:nvSpPr>
        <p:spPr>
          <a:xfrm>
            <a:off x="57912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44" name="Rectangle 11"/>
          <p:cNvSpPr>
            <a:spLocks noGrp="1"/>
          </p:cNvSpPr>
          <p:nvPr>
            <p:ph type="body" sz="quarter" idx="15"/>
          </p:nvPr>
        </p:nvSpPr>
        <p:spPr>
          <a:xfrm>
            <a:off x="15240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5" name="Rectangle 11"/>
          <p:cNvSpPr>
            <a:spLocks noGrp="1"/>
          </p:cNvSpPr>
          <p:nvPr>
            <p:ph type="body" sz="quarter" idx="37"/>
          </p:nvPr>
        </p:nvSpPr>
        <p:spPr>
          <a:xfrm>
            <a:off x="15240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4" name="Rectangle 11"/>
          <p:cNvSpPr>
            <a:spLocks noGrp="1"/>
          </p:cNvSpPr>
          <p:nvPr>
            <p:ph type="body" sz="quarter" idx="19"/>
          </p:nvPr>
        </p:nvSpPr>
        <p:spPr>
          <a:xfrm>
            <a:off x="36576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40" name="Rectangle 11"/>
          <p:cNvSpPr>
            <a:spLocks noGrp="1"/>
          </p:cNvSpPr>
          <p:nvPr>
            <p:ph type="body" sz="quarter" idx="38"/>
          </p:nvPr>
        </p:nvSpPr>
        <p:spPr>
          <a:xfrm>
            <a:off x="36576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8" name="Rectangle 11"/>
          <p:cNvSpPr>
            <a:spLocks noGrp="1"/>
          </p:cNvSpPr>
          <p:nvPr>
            <p:ph type="body" sz="quarter" idx="23"/>
          </p:nvPr>
        </p:nvSpPr>
        <p:spPr>
          <a:xfrm>
            <a:off x="57912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3" name="Rectangle 11"/>
          <p:cNvSpPr>
            <a:spLocks noGrp="1"/>
          </p:cNvSpPr>
          <p:nvPr>
            <p:ph type="body" sz="quarter" idx="39"/>
          </p:nvPr>
        </p:nvSpPr>
        <p:spPr>
          <a:xfrm>
            <a:off x="57912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5" name="Rectangle 14"/>
          <p:cNvSpPr>
            <a:spLocks noGrp="1"/>
          </p:cNvSpPr>
          <p:nvPr>
            <p:ph type="body" sz="quarter" idx="16"/>
          </p:nvPr>
        </p:nvSpPr>
        <p:spPr>
          <a:xfrm>
            <a:off x="15240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56" name="Rectangle 14"/>
          <p:cNvSpPr>
            <a:spLocks noGrp="1"/>
          </p:cNvSpPr>
          <p:nvPr>
            <p:ph type="body" sz="quarter" idx="41"/>
          </p:nvPr>
        </p:nvSpPr>
        <p:spPr>
          <a:xfrm>
            <a:off x="15240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62" name="Rectangle 14"/>
          <p:cNvSpPr>
            <a:spLocks noGrp="1"/>
          </p:cNvSpPr>
          <p:nvPr>
            <p:ph type="body" sz="quarter" idx="20"/>
          </p:nvPr>
        </p:nvSpPr>
        <p:spPr>
          <a:xfrm>
            <a:off x="36576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37" name="Rectangle 14"/>
          <p:cNvSpPr>
            <a:spLocks noGrp="1"/>
          </p:cNvSpPr>
          <p:nvPr>
            <p:ph type="body" sz="quarter" idx="42"/>
          </p:nvPr>
        </p:nvSpPr>
        <p:spPr>
          <a:xfrm>
            <a:off x="36576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41" name="Rectangle 14"/>
          <p:cNvSpPr>
            <a:spLocks noGrp="1"/>
          </p:cNvSpPr>
          <p:nvPr>
            <p:ph type="body" sz="quarter" idx="24"/>
          </p:nvPr>
        </p:nvSpPr>
        <p:spPr>
          <a:xfrm>
            <a:off x="57912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52" name="Rectangle 14"/>
          <p:cNvSpPr>
            <a:spLocks noGrp="1"/>
          </p:cNvSpPr>
          <p:nvPr>
            <p:ph type="body" sz="quarter" idx="43"/>
          </p:nvPr>
        </p:nvSpPr>
        <p:spPr>
          <a:xfrm>
            <a:off x="57912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a:r>
              <a:rPr lang="fr-FR" smtClean="0"/>
              <a:t>Modifiez les styles du texte du masque</a:t>
            </a:r>
          </a:p>
        </p:txBody>
      </p:sp>
      <p:sp>
        <p:nvSpPr>
          <p:cNvPr id="45" name="Rectangle 42"/>
          <p:cNvSpPr>
            <a:spLocks noGrp="1"/>
          </p:cNvSpPr>
          <p:nvPr>
            <p:ph type="dt" sz="half" idx="47"/>
          </p:nvPr>
        </p:nvSpPr>
        <p:spPr/>
        <p:txBody>
          <a:bodyPr/>
          <a:lstStyle>
            <a:lvl1pPr>
              <a:defRPr/>
            </a:lvl1pPr>
            <a:extLst/>
          </a:lstStyle>
          <a:p>
            <a:pPr>
              <a:defRPr/>
            </a:pPr>
            <a:r>
              <a:rPr lang="fr-FR" smtClean="0"/>
              <a:t>28/6/2006</a:t>
            </a:r>
            <a:endParaRPr/>
          </a:p>
        </p:txBody>
      </p:sp>
      <p:sp>
        <p:nvSpPr>
          <p:cNvPr id="46" name="Rectangle 43"/>
          <p:cNvSpPr>
            <a:spLocks noGrp="1"/>
          </p:cNvSpPr>
          <p:nvPr>
            <p:ph type="sldNum" sz="quarter" idx="48"/>
          </p:nvPr>
        </p:nvSpPr>
        <p:spPr/>
        <p:txBody>
          <a:bodyPr/>
          <a:lstStyle>
            <a:lvl1pPr algn="r">
              <a:defRPr sz="1000"/>
            </a:lvl1pPr>
            <a:extLst/>
          </a:lstStyle>
          <a:p>
            <a:pPr>
              <a:defRPr/>
            </a:pPr>
            <a:fld id="{A93EF297-6EAF-45C7-88F6-CD0CE4CE1A60}" type="slidenum">
              <a:rPr/>
              <a:pPr>
                <a:defRPr/>
              </a:pPr>
              <a:t>‹N°›</a:t>
            </a:fld>
            <a:endParaRPr/>
          </a:p>
        </p:txBody>
      </p:sp>
      <p:sp>
        <p:nvSpPr>
          <p:cNvPr id="47" name="Rectangle 45"/>
          <p:cNvSpPr>
            <a:spLocks noGrp="1"/>
          </p:cNvSpPr>
          <p:nvPr>
            <p:ph type="ftr" sz="quarter" idx="49"/>
          </p:nvPr>
        </p:nvSpPr>
        <p:spPr/>
        <p:txBody>
          <a:bodyPr/>
          <a:lstStyle>
            <a:lvl1pPr>
              <a:defRPr/>
            </a:lvl1pPr>
            <a:extLst/>
          </a:lstStyle>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lgn="ctr">
              <a:defRPr/>
            </a:lvl1pPr>
          </a:lstStyle>
          <a:p>
            <a:pPr>
              <a:defRPr/>
            </a:pPr>
            <a:r>
              <a:rPr lang="fr-FR" smtClean="0"/>
              <a:t>28/6/2006</a:t>
            </a:r>
            <a:endParaRPr/>
          </a:p>
        </p:txBody>
      </p:sp>
      <p:sp>
        <p:nvSpPr>
          <p:cNvPr id="5" name="Espace réservé du pied de page 4"/>
          <p:cNvSpPr>
            <a:spLocks noGrp="1"/>
          </p:cNvSpPr>
          <p:nvPr>
            <p:ph type="ftr" sz="quarter" idx="11"/>
          </p:nvPr>
        </p:nvSpPr>
        <p:spPr/>
        <p:txBody>
          <a:bodyPr/>
          <a:lstStyle>
            <a:lvl1pPr>
              <a:defRPr/>
            </a:lvl1pPr>
          </a:lstStyle>
          <a:p>
            <a:pPr>
              <a:defRPr/>
            </a:pPr>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52B9C796-186C-43DD-82A6-07698683A5BB}" type="slidenum">
              <a:rPr/>
              <a:pPr>
                <a:defRPr/>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pic>
        <p:nvPicPr>
          <p:cNvPr id="3" name="Picture 2" descr="H:\005_Winch\Coloriage\PlanWinchColoriage_p.png"/>
          <p:cNvPicPr>
            <a:picLocks noChangeAspect="1" noChangeArrowheads="1"/>
          </p:cNvPicPr>
          <p:nvPr userDrawn="1"/>
        </p:nvPicPr>
        <p:blipFill>
          <a:blip r:embed="rId2"/>
          <a:srcRect/>
          <a:stretch>
            <a:fillRect/>
          </a:stretch>
        </p:blipFill>
        <p:spPr bwMode="auto">
          <a:xfrm>
            <a:off x="750888" y="1238250"/>
            <a:ext cx="6707187" cy="4657725"/>
          </a:xfrm>
          <a:prstGeom prst="rect">
            <a:avLst/>
          </a:prstGeom>
          <a:noFill/>
          <a:ln w="9525">
            <a:noFill/>
            <a:miter lim="800000"/>
            <a:headEnd/>
            <a:tailEnd/>
          </a:ln>
        </p:spPr>
      </p:pic>
      <p:sp>
        <p:nvSpPr>
          <p:cNvPr id="4" name="Rectangle 9"/>
          <p:cNvSpPr/>
          <p:nvPr userDrawn="1"/>
        </p:nvSpPr>
        <p:spPr>
          <a:xfrm>
            <a:off x="579438" y="1090613"/>
            <a:ext cx="7277100" cy="504507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5" name="Rectangle 7"/>
          <p:cNvSpPr>
            <a:spLocks noGrp="1"/>
          </p:cNvSpPr>
          <p:nvPr>
            <p:ph type="dt" sz="half" idx="14"/>
          </p:nvPr>
        </p:nvSpPr>
        <p:spPr/>
        <p:txBody>
          <a:bodyPr/>
          <a:lstStyle>
            <a:lvl1pPr>
              <a:defRPr/>
            </a:lvl1pPr>
            <a:extLst/>
          </a:lstStyle>
          <a:p>
            <a:pPr>
              <a:defRPr/>
            </a:pPr>
            <a:r>
              <a:rPr lang="fr-FR" smtClean="0"/>
              <a:t>28/6/2006</a:t>
            </a:r>
            <a:endParaRPr/>
          </a:p>
        </p:txBody>
      </p:sp>
      <p:sp>
        <p:nvSpPr>
          <p:cNvPr id="6" name="Rectangle 8"/>
          <p:cNvSpPr>
            <a:spLocks noGrp="1"/>
          </p:cNvSpPr>
          <p:nvPr>
            <p:ph type="sldNum" sz="quarter" idx="15"/>
          </p:nvPr>
        </p:nvSpPr>
        <p:spPr/>
        <p:txBody>
          <a:bodyPr/>
          <a:lstStyle>
            <a:lvl1pPr algn="ctr">
              <a:defRPr smtClean="0"/>
            </a:lvl1pPr>
            <a:extLst/>
          </a:lstStyle>
          <a:p>
            <a:pPr>
              <a:defRPr/>
            </a:pPr>
            <a:fld id="{6ACC3566-D25B-47E6-ABCA-31F587CFECBC}" type="slidenum">
              <a:rPr/>
              <a:pPr>
                <a:defRPr/>
              </a:pPr>
              <a:t>‹N°›</a:t>
            </a:fld>
            <a:endParaRPr/>
          </a:p>
        </p:txBody>
      </p:sp>
      <p:sp>
        <p:nvSpPr>
          <p:cNvPr id="7" name="Rectangle 9"/>
          <p:cNvSpPr>
            <a:spLocks noGrp="1"/>
          </p:cNvSpPr>
          <p:nvPr>
            <p:ph type="ftr" sz="quarter" idx="16"/>
          </p:nvPr>
        </p:nvSpPr>
        <p:spPr/>
        <p:txBody>
          <a:bodyPr/>
          <a:lstStyle>
            <a:lvl1pPr>
              <a:defRPr/>
            </a:lvl1pPr>
            <a:extLst/>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srcRect/>
          <a:stretch>
            <a:fillRect/>
          </a:stretch>
        </p:blipFill>
        <p:spPr bwMode="auto">
          <a:xfrm>
            <a:off x="395288" y="1090613"/>
            <a:ext cx="7461250" cy="5500687"/>
          </a:xfrm>
          <a:prstGeom prst="rect">
            <a:avLst/>
          </a:prstGeom>
          <a:noFill/>
          <a:ln w="9525">
            <a:noFill/>
            <a:miter lim="800000"/>
            <a:headEnd/>
            <a:tailEnd/>
          </a:ln>
        </p:spPr>
      </p:pic>
      <p:sp>
        <p:nvSpPr>
          <p:cNvPr id="4" name="Rectangle 9"/>
          <p:cNvSpPr/>
          <p:nvPr userDrawn="1"/>
        </p:nvSpPr>
        <p:spPr>
          <a:xfrm>
            <a:off x="185738" y="1090613"/>
            <a:ext cx="7670800" cy="504507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5" name="Rectangle 7"/>
          <p:cNvSpPr>
            <a:spLocks noGrp="1"/>
          </p:cNvSpPr>
          <p:nvPr>
            <p:ph type="dt" sz="half" idx="14"/>
          </p:nvPr>
        </p:nvSpPr>
        <p:spPr/>
        <p:txBody>
          <a:bodyPr/>
          <a:lstStyle>
            <a:lvl1pPr>
              <a:defRPr/>
            </a:lvl1pPr>
            <a:extLst/>
          </a:lstStyle>
          <a:p>
            <a:pPr>
              <a:defRPr/>
            </a:pPr>
            <a:r>
              <a:rPr lang="fr-FR" smtClean="0"/>
              <a:t>28/6/2006</a:t>
            </a:r>
            <a:endParaRPr/>
          </a:p>
        </p:txBody>
      </p:sp>
      <p:sp>
        <p:nvSpPr>
          <p:cNvPr id="6" name="Rectangle 8"/>
          <p:cNvSpPr>
            <a:spLocks noGrp="1"/>
          </p:cNvSpPr>
          <p:nvPr>
            <p:ph type="sldNum" sz="quarter" idx="15"/>
          </p:nvPr>
        </p:nvSpPr>
        <p:spPr/>
        <p:txBody>
          <a:bodyPr/>
          <a:lstStyle>
            <a:lvl1pPr algn="ctr">
              <a:defRPr smtClean="0"/>
            </a:lvl1pPr>
            <a:extLst/>
          </a:lstStyle>
          <a:p>
            <a:pPr>
              <a:defRPr/>
            </a:pPr>
            <a:fld id="{62D5CC40-AB25-4A08-9E5A-34807EEC2EF6}" type="slidenum">
              <a:rPr/>
              <a:pPr>
                <a:defRPr/>
              </a:pPr>
              <a:t>‹N°›</a:t>
            </a:fld>
            <a:endParaRPr/>
          </a:p>
        </p:txBody>
      </p:sp>
      <p:sp>
        <p:nvSpPr>
          <p:cNvPr id="7" name="Rectangle 9"/>
          <p:cNvSpPr>
            <a:spLocks noGrp="1"/>
          </p:cNvSpPr>
          <p:nvPr>
            <p:ph type="ftr" sz="quarter" idx="16"/>
          </p:nvPr>
        </p:nvSpPr>
        <p:spPr/>
        <p:txBody>
          <a:bodyPr/>
          <a:lstStyle>
            <a:lvl1pPr>
              <a:defRPr/>
            </a:lvl1pPr>
            <a:extLst/>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3"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 name="Rectangle 10"/>
          <p:cNvSpPr/>
          <p:nvPr userDrawn="1"/>
        </p:nvSpPr>
        <p:spPr>
          <a:xfrm>
            <a:off x="0" y="3786188"/>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5" name="Rectangle 11"/>
          <p:cNvSpPr/>
          <p:nvPr userDrawn="1"/>
        </p:nvSpPr>
        <p:spPr>
          <a:xfrm>
            <a:off x="0" y="4902200"/>
            <a:ext cx="9144000" cy="26988"/>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pic>
        <p:nvPicPr>
          <p:cNvPr id="6" name="Image 29" descr="logo pt aplati_Arrière-plan.jpg"/>
          <p:cNvPicPr>
            <a:picLocks noChangeAspect="1" noChangeArrowheads="1"/>
          </p:cNvPicPr>
          <p:nvPr userDrawn="1"/>
        </p:nvPicPr>
        <p:blipFill>
          <a:blip r:embed="rId2"/>
          <a:srcRect/>
          <a:stretch>
            <a:fillRect/>
          </a:stretch>
        </p:blipFill>
        <p:spPr bwMode="auto">
          <a:xfrm>
            <a:off x="8243888" y="5627688"/>
            <a:ext cx="877887" cy="1211262"/>
          </a:xfrm>
          <a:prstGeom prst="rect">
            <a:avLst/>
          </a:prstGeom>
          <a:noFill/>
          <a:ln w="9525">
            <a:noFill/>
            <a:miter lim="800000"/>
            <a:headEnd/>
            <a:tailEnd/>
          </a:ln>
        </p:spPr>
      </p:pic>
      <p:sp>
        <p:nvSpPr>
          <p:cNvPr id="7" name="Rectangle 3"/>
          <p:cNvSpPr/>
          <p:nvPr userDrawn="1"/>
        </p:nvSpPr>
        <p:spPr>
          <a:xfrm>
            <a:off x="7956550" y="5445125"/>
            <a:ext cx="1165225" cy="139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r>
              <a:rPr lang="fr-FR" dirty="0" smtClean="0"/>
              <a:t>Modifiez le style du titre</a:t>
            </a:r>
            <a:endParaRPr dirty="0"/>
          </a:p>
        </p:txBody>
      </p:sp>
      <p:sp>
        <p:nvSpPr>
          <p:cNvPr id="8" name="Rectangle 15"/>
          <p:cNvSpPr>
            <a:spLocks noGrp="1"/>
          </p:cNvSpPr>
          <p:nvPr>
            <p:ph type="sldNum" sz="quarter" idx="10"/>
          </p:nvPr>
        </p:nvSpPr>
        <p:spPr>
          <a:xfrm>
            <a:off x="6477000" y="6477000"/>
            <a:ext cx="1020763" cy="304800"/>
          </a:xfrm>
        </p:spPr>
        <p:txBody>
          <a:bodyPr/>
          <a:lstStyle>
            <a:lvl1pPr algn="r">
              <a:defRPr sz="1000"/>
            </a:lvl1pPr>
            <a:extLst/>
          </a:lstStyle>
          <a:p>
            <a:pPr>
              <a:defRPr/>
            </a:pPr>
            <a:fld id="{AE307425-709E-4504-931F-5D9BC69B599C}" type="slidenum">
              <a:rPr/>
              <a:pPr>
                <a:defRPr/>
              </a:pPr>
              <a:t>‹N°›</a:t>
            </a:fld>
            <a:endParaRPr/>
          </a:p>
        </p:txBody>
      </p:sp>
      <p:sp>
        <p:nvSpPr>
          <p:cNvPr id="9" name="Rectangle 16"/>
          <p:cNvSpPr>
            <a:spLocks noGrp="1"/>
          </p:cNvSpPr>
          <p:nvPr>
            <p:ph type="ftr" sz="quarter" idx="11"/>
          </p:nvPr>
        </p:nvSpPr>
        <p:spPr/>
        <p:txBody>
          <a:bodyPr/>
          <a:lstStyle>
            <a:lvl1pPr>
              <a:defRPr/>
            </a:lvl1pPr>
            <a:extLst/>
          </a:lstStyle>
          <a:p>
            <a:pPr>
              <a:defRPr/>
            </a:pPr>
            <a:endParaRPr/>
          </a:p>
        </p:txBody>
      </p:sp>
      <p:sp>
        <p:nvSpPr>
          <p:cNvPr id="10" name="Date Placeholder 9"/>
          <p:cNvSpPr>
            <a:spLocks noGrp="1"/>
          </p:cNvSpPr>
          <p:nvPr>
            <p:ph type="dt" sz="half" idx="12"/>
          </p:nvPr>
        </p:nvSpPr>
        <p:spPr>
          <a:xfrm>
            <a:off x="228600" y="6477000"/>
            <a:ext cx="1600200" cy="304800"/>
          </a:xfrm>
        </p:spPr>
        <p:txBody>
          <a:bodyPr anchor="ctr"/>
          <a:lstStyle>
            <a:lvl1pPr algn="l" eaLnBrk="1" latinLnBrk="0" hangingPunct="1">
              <a:defRPr kumimoji="0" lang="fr-FR" smtClean="0">
                <a:solidFill>
                  <a:srgbClr val="A0A0A0"/>
                </a:solidFill>
              </a:defRPr>
            </a:lvl1pPr>
            <a:extLst/>
          </a:lstStyle>
          <a:p>
            <a:pPr>
              <a:defRPr/>
            </a:pPr>
            <a:r>
              <a:rPr lang="fr-FR" smtClean="0"/>
              <a:t>28/6/2006</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3" name="Rectangle 37"/>
          <p:cNvSpPr>
            <a:spLocks noGrp="1"/>
          </p:cNvSpPr>
          <p:nvPr>
            <p:ph type="body" sz="quarter" idx="15"/>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1" name="Rectangle 37"/>
          <p:cNvSpPr>
            <a:spLocks noGrp="1"/>
          </p:cNvSpPr>
          <p:nvPr>
            <p:ph type="body" sz="quarter" idx="17"/>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5" name="Rectangle 37"/>
          <p:cNvSpPr>
            <a:spLocks noGrp="1"/>
          </p:cNvSpPr>
          <p:nvPr>
            <p:ph type="body" sz="quarter" idx="19"/>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47" name="Rectangle 37"/>
          <p:cNvSpPr>
            <a:spLocks noGrp="1"/>
          </p:cNvSpPr>
          <p:nvPr>
            <p:ph type="body" sz="quarter" idx="2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49" name="Rectangle 37"/>
          <p:cNvSpPr>
            <a:spLocks noGrp="1"/>
          </p:cNvSpPr>
          <p:nvPr>
            <p:ph type="body" sz="quarter" idx="23"/>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1" name="Rectangle 37"/>
          <p:cNvSpPr>
            <a:spLocks noGrp="1"/>
          </p:cNvSpPr>
          <p:nvPr>
            <p:ph type="body" sz="quarter" idx="25"/>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3" name="Rectangle 37"/>
          <p:cNvSpPr>
            <a:spLocks noGrp="1"/>
          </p:cNvSpPr>
          <p:nvPr>
            <p:ph type="body" sz="quarter" idx="27"/>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5" name="Rectangle 37"/>
          <p:cNvSpPr>
            <a:spLocks noGrp="1"/>
          </p:cNvSpPr>
          <p:nvPr>
            <p:ph type="body" sz="quarter" idx="29"/>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57" name="Rectangle 37"/>
          <p:cNvSpPr>
            <a:spLocks noGrp="1"/>
          </p:cNvSpPr>
          <p:nvPr>
            <p:ph type="body" sz="quarter" idx="3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26" name="Rectangle 37"/>
          <p:cNvSpPr>
            <a:spLocks noGrp="1"/>
          </p:cNvSpPr>
          <p:nvPr>
            <p:ph type="body" sz="quarter" idx="33"/>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28" name="Rectangle 37"/>
          <p:cNvSpPr>
            <a:spLocks noGrp="1"/>
          </p:cNvSpPr>
          <p:nvPr>
            <p:ph type="body" sz="quarter" idx="35"/>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98" name="Rectangle 37"/>
          <p:cNvSpPr>
            <a:spLocks noGrp="1"/>
          </p:cNvSpPr>
          <p:nvPr>
            <p:ph type="body" sz="quarter" idx="14"/>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4" name="Rectangle 37"/>
          <p:cNvSpPr>
            <a:spLocks noGrp="1"/>
          </p:cNvSpPr>
          <p:nvPr>
            <p:ph type="body" sz="quarter" idx="16"/>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2" name="Rectangle 37"/>
          <p:cNvSpPr>
            <a:spLocks noGrp="1"/>
          </p:cNvSpPr>
          <p:nvPr>
            <p:ph type="body" sz="quarter" idx="18"/>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6" name="Rectangle 37"/>
          <p:cNvSpPr>
            <a:spLocks noGrp="1"/>
          </p:cNvSpPr>
          <p:nvPr>
            <p:ph type="body" sz="quarter" idx="20"/>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8" name="Rectangle 37"/>
          <p:cNvSpPr>
            <a:spLocks noGrp="1"/>
          </p:cNvSpPr>
          <p:nvPr>
            <p:ph type="body" sz="quarter" idx="22"/>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0" name="Rectangle 37"/>
          <p:cNvSpPr>
            <a:spLocks noGrp="1"/>
          </p:cNvSpPr>
          <p:nvPr>
            <p:ph type="body" sz="quarter" idx="24"/>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2" name="Rectangle 37"/>
          <p:cNvSpPr>
            <a:spLocks noGrp="1"/>
          </p:cNvSpPr>
          <p:nvPr>
            <p:ph type="body" sz="quarter" idx="26"/>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4" name="Rectangle 37"/>
          <p:cNvSpPr>
            <a:spLocks noGrp="1"/>
          </p:cNvSpPr>
          <p:nvPr>
            <p:ph type="body" sz="quarter" idx="28"/>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6" name="Rectangle 37"/>
          <p:cNvSpPr>
            <a:spLocks noGrp="1"/>
          </p:cNvSpPr>
          <p:nvPr>
            <p:ph type="body" sz="quarter" idx="30"/>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8" name="Rectangle 37"/>
          <p:cNvSpPr>
            <a:spLocks noGrp="1"/>
          </p:cNvSpPr>
          <p:nvPr>
            <p:ph type="body" sz="quarter" idx="32"/>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27" name="Rectangle 37"/>
          <p:cNvSpPr>
            <a:spLocks noGrp="1"/>
          </p:cNvSpPr>
          <p:nvPr>
            <p:ph type="body" sz="quarter" idx="34"/>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29" name="Rectangle 37"/>
          <p:cNvSpPr>
            <a:spLocks noGrp="1"/>
          </p:cNvSpPr>
          <p:nvPr>
            <p:ph type="body" sz="quarter" idx="36"/>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30" name="Rectangle 37"/>
          <p:cNvSpPr>
            <a:spLocks noGrp="1"/>
          </p:cNvSpPr>
          <p:nvPr>
            <p:ph type="body" sz="quarter" idx="37"/>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lang="en-US"/>
              <a:t>Cliquez pour modifier les styles du texte du masque</a:t>
            </a:r>
          </a:p>
        </p:txBody>
      </p:sp>
      <p:sp>
        <p:nvSpPr>
          <p:cNvPr id="31" name="Rectangle 37"/>
          <p:cNvSpPr>
            <a:spLocks noGrp="1"/>
          </p:cNvSpPr>
          <p:nvPr>
            <p:ph type="body" sz="quarter" idx="38"/>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32" name="Rectangle 32"/>
          <p:cNvSpPr>
            <a:spLocks noGrp="1"/>
          </p:cNvSpPr>
          <p:nvPr>
            <p:ph type="dt" sz="half" idx="39"/>
          </p:nvPr>
        </p:nvSpPr>
        <p:spPr/>
        <p:txBody>
          <a:bodyPr/>
          <a:lstStyle>
            <a:lvl1pPr eaLnBrk="1" latinLnBrk="0" hangingPunct="1">
              <a:defRPr kumimoji="0" lang="fr-FR" sz="1100" smtClean="0"/>
            </a:lvl1pPr>
            <a:extLst/>
          </a:lstStyle>
          <a:p>
            <a:pPr>
              <a:defRPr/>
            </a:pPr>
            <a:r>
              <a:rPr lang="fr-FR" smtClean="0"/>
              <a:t>28/6/2006</a:t>
            </a:r>
            <a:endParaRPr/>
          </a:p>
        </p:txBody>
      </p:sp>
      <p:sp>
        <p:nvSpPr>
          <p:cNvPr id="33" name="Rectangle 33"/>
          <p:cNvSpPr>
            <a:spLocks noGrp="1"/>
          </p:cNvSpPr>
          <p:nvPr>
            <p:ph type="sldNum" sz="quarter" idx="40"/>
          </p:nvPr>
        </p:nvSpPr>
        <p:spPr/>
        <p:txBody>
          <a:bodyPr/>
          <a:lstStyle>
            <a:lvl1pPr algn="r">
              <a:defRPr sz="1000"/>
            </a:lvl1pPr>
            <a:extLst/>
          </a:lstStyle>
          <a:p>
            <a:pPr>
              <a:defRPr/>
            </a:pPr>
            <a:fld id="{AB76EBAD-8775-4679-ABA6-E19E55B61F55}" type="slidenum">
              <a:rPr/>
              <a:pPr>
                <a:defRPr/>
              </a:pPr>
              <a:t>‹N°›</a:t>
            </a:fld>
            <a:endParaRPr/>
          </a:p>
        </p:txBody>
      </p:sp>
      <p:sp>
        <p:nvSpPr>
          <p:cNvPr id="34" name="Rectangle 34"/>
          <p:cNvSpPr>
            <a:spLocks noGrp="1"/>
          </p:cNvSpPr>
          <p:nvPr>
            <p:ph type="ftr" sz="quarter" idx="41"/>
          </p:nvPr>
        </p:nvSpPr>
        <p:spPr/>
        <p:txBody>
          <a:bodyPr/>
          <a:lstStyle>
            <a:lvl1pPr>
              <a:defRPr/>
            </a:lvl1pPr>
            <a:extLst/>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3"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 name="Rectangle 10"/>
          <p:cNvSpPr/>
          <p:nvPr userDrawn="1"/>
        </p:nvSpPr>
        <p:spPr>
          <a:xfrm>
            <a:off x="0" y="4646613"/>
            <a:ext cx="9144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pic>
        <p:nvPicPr>
          <p:cNvPr id="5" name="Image 11"/>
          <p:cNvPicPr>
            <a:picLocks noChangeAspect="1"/>
          </p:cNvPicPr>
          <p:nvPr userDrawn="1"/>
        </p:nvPicPr>
        <p:blipFill>
          <a:blip r:embed="rId2"/>
          <a:srcRect/>
          <a:stretch>
            <a:fillRect/>
          </a:stretch>
        </p:blipFill>
        <p:spPr bwMode="auto">
          <a:xfrm>
            <a:off x="8107363" y="6343650"/>
            <a:ext cx="1036637" cy="514350"/>
          </a:xfrm>
          <a:prstGeom prst="rect">
            <a:avLst/>
          </a:prstGeom>
          <a:noFill/>
          <a:ln w="9525">
            <a:noFill/>
            <a:miter lim="800000"/>
            <a:headEnd/>
            <a:tailEnd/>
          </a:ln>
        </p:spPr>
      </p:pic>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lang="fr-FR" smtClean="0"/>
              <a:t>Modifiez le style du titre</a:t>
            </a:r>
            <a:endParaRPr lang="fr-FR"/>
          </a:p>
        </p:txBody>
      </p:sp>
      <p:sp>
        <p:nvSpPr>
          <p:cNvPr id="6" name="Rectangle 3"/>
          <p:cNvSpPr>
            <a:spLocks noGrp="1"/>
          </p:cNvSpPr>
          <p:nvPr>
            <p:ph type="dt" sz="half" idx="10"/>
          </p:nvPr>
        </p:nvSpPr>
        <p:spPr>
          <a:xfrm>
            <a:off x="228600" y="6477000"/>
            <a:ext cx="1600200" cy="304800"/>
          </a:xfrm>
        </p:spPr>
        <p:txBody>
          <a:bodyPr anchor="ctr"/>
          <a:lstStyle>
            <a:lvl1pPr algn="l" eaLnBrk="1" latinLnBrk="0" hangingPunct="1">
              <a:defRPr kumimoji="0" lang="fr-FR" smtClean="0">
                <a:solidFill>
                  <a:srgbClr val="A0A0A0"/>
                </a:solidFill>
              </a:defRPr>
            </a:lvl1pPr>
            <a:extLst/>
          </a:lstStyle>
          <a:p>
            <a:pPr>
              <a:defRPr/>
            </a:pPr>
            <a:r>
              <a:rPr lang="fr-FR" smtClean="0"/>
              <a:t>28/6/2006</a:t>
            </a:r>
            <a:endParaRPr/>
          </a:p>
        </p:txBody>
      </p:sp>
      <p:sp>
        <p:nvSpPr>
          <p:cNvPr id="7" name="Rectangle 4"/>
          <p:cNvSpPr>
            <a:spLocks noGrp="1"/>
          </p:cNvSpPr>
          <p:nvPr>
            <p:ph type="ftr" sz="quarter" idx="11"/>
          </p:nvPr>
        </p:nvSpPr>
        <p:spPr/>
        <p:txBody>
          <a:bodyPr/>
          <a:lstStyle>
            <a:lvl1pPr eaLnBrk="1" latinLnBrk="0" hangingPunct="1">
              <a:defRPr kumimoji="0" lang="fr-FR">
                <a:solidFill>
                  <a:schemeClr val="bg1"/>
                </a:solidFill>
              </a:defRPr>
            </a:lvl1pPr>
            <a:extLst/>
          </a:lstStyle>
          <a:p>
            <a:pPr>
              <a:defRPr/>
            </a:pPr>
            <a:endParaRPr/>
          </a:p>
        </p:txBody>
      </p:sp>
      <p:sp>
        <p:nvSpPr>
          <p:cNvPr id="8" name="Slide Number Placeholder 12"/>
          <p:cNvSpPr>
            <a:spLocks noGrp="1"/>
          </p:cNvSpPr>
          <p:nvPr>
            <p:ph type="sldNum" sz="quarter" idx="12"/>
          </p:nvPr>
        </p:nvSpPr>
        <p:spPr>
          <a:xfrm>
            <a:off x="6477000" y="6477000"/>
            <a:ext cx="1020763" cy="304800"/>
          </a:xfrm>
        </p:spPr>
        <p:txBody>
          <a:bodyPr/>
          <a:lstStyle>
            <a:lvl1pPr algn="r">
              <a:defRPr sz="1000"/>
            </a:lvl1pPr>
            <a:extLst/>
          </a:lstStyle>
          <a:p>
            <a:pPr>
              <a:defRPr/>
            </a:pPr>
            <a:fld id="{1D9AE8B0-323E-416F-8D08-6B513590F0A9}" type="slidenum">
              <a:rPr/>
              <a:pPr>
                <a:defRPr/>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p:cNvSpPr>
            <a:spLocks noGrp="1"/>
          </p:cNvSpPr>
          <p:nvPr>
            <p:ph type="dt" sz="half" idx="10"/>
          </p:nvPr>
        </p:nvSpPr>
        <p:spPr/>
        <p:txBody>
          <a:bodyPr/>
          <a:lstStyle>
            <a:lvl1pPr>
              <a:defRPr/>
            </a:lvl1pPr>
            <a:extLst/>
          </a:lstStyle>
          <a:p>
            <a:pPr>
              <a:defRPr/>
            </a:pPr>
            <a:r>
              <a:rPr lang="fr-FR" smtClean="0"/>
              <a:t>28/6/2006</a:t>
            </a:r>
            <a:endParaRPr/>
          </a:p>
        </p:txBody>
      </p:sp>
      <p:sp>
        <p:nvSpPr>
          <p:cNvPr id="3" name="Rectangle 8"/>
          <p:cNvSpPr>
            <a:spLocks noGrp="1"/>
          </p:cNvSpPr>
          <p:nvPr>
            <p:ph type="sldNum" sz="quarter" idx="11"/>
          </p:nvPr>
        </p:nvSpPr>
        <p:spPr/>
        <p:txBody>
          <a:bodyPr/>
          <a:lstStyle>
            <a:lvl1pPr algn="ctr">
              <a:defRPr sz="1400" smtClean="0"/>
            </a:lvl1pPr>
            <a:extLst/>
          </a:lstStyle>
          <a:p>
            <a:pPr>
              <a:defRPr/>
            </a:pPr>
            <a:fld id="{36CDCAF9-E1F7-414B-B3D8-8E0C4587B136}" type="slidenum">
              <a:rPr/>
              <a:pPr>
                <a:defRPr/>
              </a:pPr>
              <a:t>‹N°›</a:t>
            </a:fld>
            <a:endParaRPr sz="1600"/>
          </a:p>
        </p:txBody>
      </p:sp>
      <p:sp>
        <p:nvSpPr>
          <p:cNvPr id="4" name="Rectangle 9"/>
          <p:cNvSpPr>
            <a:spLocks noGrp="1"/>
          </p:cNvSpPr>
          <p:nvPr>
            <p:ph type="ftr" sz="quarter" idx="12"/>
          </p:nvPr>
        </p:nvSpPr>
        <p:spPr/>
        <p:txBody>
          <a:bodyPr/>
          <a:lstStyle>
            <a:lvl1pPr>
              <a:defRPr/>
            </a:lvl1pPr>
            <a:extLst/>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dirty="0"/>
          </a:p>
        </p:txBody>
      </p:sp>
      <p:sp>
        <p:nvSpPr>
          <p:cNvPr id="13" name="Rectangle 8"/>
          <p:cNvSpPr>
            <a:spLocks noGrp="1"/>
          </p:cNvSpPr>
          <p:nvPr>
            <p:ph type="body" sz="quarter" idx="13"/>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4" name="Rectangle 9"/>
          <p:cNvSpPr>
            <a:spLocks noGrp="1"/>
          </p:cNvSpPr>
          <p:nvPr>
            <p:ph type="dt" sz="half" idx="16"/>
          </p:nvPr>
        </p:nvSpPr>
        <p:spPr/>
        <p:txBody>
          <a:bodyPr/>
          <a:lstStyle>
            <a:lvl1pPr>
              <a:defRPr/>
            </a:lvl1pPr>
            <a:extLst/>
          </a:lstStyle>
          <a:p>
            <a:pPr>
              <a:defRPr/>
            </a:pPr>
            <a:r>
              <a:rPr lang="fr-FR" smtClean="0"/>
              <a:t>28/6/2006</a:t>
            </a:r>
            <a:endParaRPr/>
          </a:p>
        </p:txBody>
      </p:sp>
      <p:sp>
        <p:nvSpPr>
          <p:cNvPr id="5" name="Rectangle 10"/>
          <p:cNvSpPr>
            <a:spLocks noGrp="1"/>
          </p:cNvSpPr>
          <p:nvPr>
            <p:ph type="sldNum" sz="quarter" idx="17"/>
          </p:nvPr>
        </p:nvSpPr>
        <p:spPr>
          <a:xfrm>
            <a:off x="8277225" y="5967413"/>
            <a:ext cx="971550" cy="287337"/>
          </a:xfrm>
        </p:spPr>
        <p:txBody>
          <a:bodyPr/>
          <a:lstStyle>
            <a:lvl1pPr algn="ctr">
              <a:defRPr sz="1400" b="1" smtClean="0">
                <a:solidFill>
                  <a:schemeClr val="bg1"/>
                </a:solidFill>
              </a:defRPr>
            </a:lvl1pPr>
            <a:extLst/>
          </a:lstStyle>
          <a:p>
            <a:pPr>
              <a:defRPr/>
            </a:pPr>
            <a:fld id="{E81214D8-59C2-4D8B-8154-DA33EC2241A9}" type="slidenum">
              <a:rPr/>
              <a:pPr>
                <a:defRPr/>
              </a:pPr>
              <a:t>‹N°›</a:t>
            </a:fld>
            <a:endParaRPr dirty="0"/>
          </a:p>
        </p:txBody>
      </p:sp>
      <p:sp>
        <p:nvSpPr>
          <p:cNvPr id="6" name="Rectangle 12"/>
          <p:cNvSpPr>
            <a:spLocks noGrp="1"/>
          </p:cNvSpPr>
          <p:nvPr>
            <p:ph type="ftr" sz="quarter" idx="18"/>
          </p:nvPr>
        </p:nvSpPr>
        <p:spPr/>
        <p:txBody>
          <a:bodyPr/>
          <a:lstStyle>
            <a:lvl1pPr>
              <a:defRPr/>
            </a:lvl1pPr>
            <a:extLst/>
          </a:lstStyle>
          <a:p>
            <a:pPr>
              <a:defRPr/>
            </a:pP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9"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8"/>
          <p:cNvSpPr>
            <a:spLocks noGrp="1"/>
          </p:cNvSpPr>
          <p:nvPr>
            <p:ph type="body" sz="quarter" idx="16"/>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17"/>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6" name="Rectangle 13"/>
          <p:cNvSpPr>
            <a:spLocks noGrp="1"/>
          </p:cNvSpPr>
          <p:nvPr>
            <p:ph type="dt" sz="half" idx="18"/>
          </p:nvPr>
        </p:nvSpPr>
        <p:spPr/>
        <p:txBody>
          <a:bodyPr/>
          <a:lstStyle>
            <a:lvl1pPr>
              <a:defRPr/>
            </a:lvl1pPr>
            <a:extLst/>
          </a:lstStyle>
          <a:p>
            <a:pPr>
              <a:defRPr/>
            </a:pPr>
            <a:r>
              <a:rPr lang="fr-FR" smtClean="0"/>
              <a:t>28/6/2006</a:t>
            </a:r>
            <a:endParaRPr/>
          </a:p>
        </p:txBody>
      </p:sp>
      <p:sp>
        <p:nvSpPr>
          <p:cNvPr id="7" name="Rectangle 16"/>
          <p:cNvSpPr>
            <a:spLocks noGrp="1"/>
          </p:cNvSpPr>
          <p:nvPr>
            <p:ph type="sldNum" sz="quarter" idx="19"/>
          </p:nvPr>
        </p:nvSpPr>
        <p:spPr/>
        <p:txBody>
          <a:bodyPr/>
          <a:lstStyle>
            <a:lvl1pPr algn="ctr">
              <a:defRPr sz="1400" smtClean="0">
                <a:solidFill>
                  <a:schemeClr val="bg1"/>
                </a:solidFill>
              </a:defRPr>
            </a:lvl1pPr>
            <a:extLst/>
          </a:lstStyle>
          <a:p>
            <a:pPr>
              <a:defRPr/>
            </a:pPr>
            <a:fld id="{EDA4E05E-B6B1-4586-B502-894A265A8D4C}" type="slidenum">
              <a:rPr/>
              <a:pPr>
                <a:defRPr/>
              </a:pPr>
              <a:t>‹N°›</a:t>
            </a:fld>
            <a:endParaRPr sz="1600"/>
          </a:p>
        </p:txBody>
      </p:sp>
      <p:sp>
        <p:nvSpPr>
          <p:cNvPr id="8" name="Rectangle 17"/>
          <p:cNvSpPr>
            <a:spLocks noGrp="1"/>
          </p:cNvSpPr>
          <p:nvPr>
            <p:ph type="ftr" sz="quarter" idx="20"/>
          </p:nvPr>
        </p:nvSpPr>
        <p:spPr/>
        <p:txBody>
          <a:bodyPr/>
          <a:lstStyle>
            <a:lvl1pPr>
              <a:defRPr/>
            </a:lvl1pPr>
            <a:extLst/>
          </a:lstStyle>
          <a:p>
            <a:pPr>
              <a:defRP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13" y="0"/>
            <a:ext cx="1036637"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5843" name="Rectangle 3"/>
          <p:cNvSpPr>
            <a:spLocks noGrp="1"/>
          </p:cNvSpPr>
          <p:nvPr>
            <p:ph type="body" idx="1"/>
          </p:nvPr>
        </p:nvSpPr>
        <p:spPr bwMode="auto">
          <a:xfrm>
            <a:off x="304800" y="381000"/>
            <a:ext cx="7839075"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smtClean="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r" eaLnBrk="1" fontAlgn="auto" latinLnBrk="0" hangingPunct="1">
              <a:spcBef>
                <a:spcPts val="0"/>
              </a:spcBef>
              <a:spcAft>
                <a:spcPts val="0"/>
              </a:spcAft>
              <a:defRPr kumimoji="0" lang="fr-FR" sz="1000" smtClean="0">
                <a:solidFill>
                  <a:schemeClr val="tx1">
                    <a:tint val="65000"/>
                  </a:schemeClr>
                </a:solidFill>
                <a:latin typeface="+mn-lt"/>
              </a:defRPr>
            </a:lvl1pPr>
            <a:extLst/>
          </a:lstStyle>
          <a:p>
            <a:pPr>
              <a:defRPr/>
            </a:pPr>
            <a:r>
              <a:rPr lang="fr-FR" smtClean="0"/>
              <a:t>28/6/2006</a:t>
            </a:r>
            <a:endParaRPr/>
          </a:p>
        </p:txBody>
      </p:sp>
      <p:sp>
        <p:nvSpPr>
          <p:cNvPr id="6" name="Rectangle 6"/>
          <p:cNvSpPr>
            <a:spLocks noGrp="1"/>
          </p:cNvSpPr>
          <p:nvPr>
            <p:ph type="sldNum" sz="quarter" idx="4"/>
          </p:nvPr>
        </p:nvSpPr>
        <p:spPr>
          <a:xfrm>
            <a:off x="8215313" y="5934075"/>
            <a:ext cx="1041400" cy="304800"/>
          </a:xfrm>
          <a:prstGeom prst="rect">
            <a:avLst/>
          </a:prstGeom>
        </p:spPr>
        <p:txBody>
          <a:bodyPr vert="horz" anchor="ctr"/>
          <a:lstStyle>
            <a:lvl1pPr algn="ctr" eaLnBrk="1" fontAlgn="auto" latinLnBrk="0" hangingPunct="1">
              <a:spcBef>
                <a:spcPts val="0"/>
              </a:spcBef>
              <a:spcAft>
                <a:spcPts val="0"/>
              </a:spcAft>
              <a:defRPr kumimoji="0" lang="fr-FR" sz="1400" b="1" smtClean="0">
                <a:solidFill>
                  <a:schemeClr val="bg1"/>
                </a:solidFill>
                <a:latin typeface="+mn-lt"/>
              </a:defRPr>
            </a:lvl1pPr>
            <a:extLst/>
          </a:lstStyle>
          <a:p>
            <a:pPr>
              <a:defRPr/>
            </a:pPr>
            <a:fld id="{CB3E3B82-AA29-4788-BE5E-31B7060A8423}" type="slidenum">
              <a:rPr/>
              <a:pPr>
                <a:defRPr/>
              </a:pPr>
              <a:t>‹N°›</a:t>
            </a:fld>
            <a:endParaRP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fontAlgn="auto" latinLnBrk="0" hangingPunct="1">
              <a:spcBef>
                <a:spcPts val="0"/>
              </a:spcBef>
              <a:spcAft>
                <a:spcPts val="0"/>
              </a:spcAft>
              <a:defRPr kumimoji="0" lang="fr-FR" sz="1000">
                <a:solidFill>
                  <a:sysClr val="windowText" lastClr="000000"/>
                </a:solidFill>
                <a:latin typeface="+mn-lt"/>
              </a:defRPr>
            </a:lvl1pPr>
            <a:extLst/>
          </a:lstStyle>
          <a:p>
            <a:pPr>
              <a:defRPr/>
            </a:pPr>
            <a:endParaRPr/>
          </a:p>
        </p:txBody>
      </p:sp>
      <p:sp>
        <p:nvSpPr>
          <p:cNvPr id="17" name="Titre 28"/>
          <p:cNvSpPr txBox="1">
            <a:spLocks/>
          </p:cNvSpPr>
          <p:nvPr userDrawn="1"/>
        </p:nvSpPr>
        <p:spPr>
          <a:xfrm>
            <a:off x="8208963" y="381000"/>
            <a:ext cx="935037" cy="5867400"/>
          </a:xfrm>
          <a:prstGeom prst="rect">
            <a:avLst/>
          </a:prstGeom>
        </p:spPr>
        <p:txBody>
          <a:bodyPr vert="vert" anchor="ctr"/>
          <a:lstStyle/>
          <a:p>
            <a:pPr fontAlgn="auto">
              <a:spcAft>
                <a:spcPts val="0"/>
              </a:spcAft>
              <a:defRPr/>
            </a:pPr>
            <a:r>
              <a:rPr lang="fr-FR" sz="2400" kern="0" cap="small">
                <a:solidFill>
                  <a:schemeClr val="bg1"/>
                </a:solidFill>
                <a:latin typeface="+mj-lt"/>
                <a:ea typeface="+mj-ea"/>
                <a:cs typeface="+mj-cs"/>
              </a:rPr>
              <a:t>Série 2 – Synthèse </a:t>
            </a:r>
          </a:p>
        </p:txBody>
      </p:sp>
      <p:pic>
        <p:nvPicPr>
          <p:cNvPr id="35849" name="Image 1"/>
          <p:cNvPicPr>
            <a:picLocks noChangeAspect="1"/>
          </p:cNvPicPr>
          <p:nvPr userDrawn="1"/>
        </p:nvPicPr>
        <p:blipFill>
          <a:blip r:embed="rId21"/>
          <a:srcRect/>
          <a:stretch>
            <a:fillRect/>
          </a:stretch>
        </p:blipFill>
        <p:spPr bwMode="auto">
          <a:xfrm>
            <a:off x="8215313" y="6324600"/>
            <a:ext cx="1036637" cy="514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timing>
    <p:tnLst>
      <p:par>
        <p:cTn id="1" dur="indefinite" restart="never" nodeType="tmRoot"/>
      </p:par>
    </p:tnLst>
  </p:timing>
  <p:hf hdr="0" ftr="0" dt="0"/>
  <p:txStyles>
    <p:titleStyle>
      <a:lvl1pPr algn="l" rtl="0" fontAlgn="base">
        <a:spcBef>
          <a:spcPct val="0"/>
        </a:spcBef>
        <a:spcAft>
          <a:spcPct val="0"/>
        </a:spcAft>
        <a:defRPr lang="fr-FR" sz="2400" cap="small">
          <a:solidFill>
            <a:schemeClr val="bg1"/>
          </a:solidFill>
          <a:latin typeface="+mj-lt"/>
          <a:ea typeface="+mj-ea"/>
          <a:cs typeface="+mj-cs"/>
        </a:defRPr>
      </a:lvl1pPr>
      <a:lvl2pPr algn="l" rtl="0" fontAlgn="base">
        <a:spcBef>
          <a:spcPct val="0"/>
        </a:spcBef>
        <a:spcAft>
          <a:spcPct val="0"/>
        </a:spcAft>
        <a:defRPr sz="2400">
          <a:solidFill>
            <a:schemeClr val="bg1"/>
          </a:solidFill>
          <a:latin typeface="Calibri" pitchFamily="34" charset="0"/>
        </a:defRPr>
      </a:lvl2pPr>
      <a:lvl3pPr algn="l" rtl="0" fontAlgn="base">
        <a:spcBef>
          <a:spcPct val="0"/>
        </a:spcBef>
        <a:spcAft>
          <a:spcPct val="0"/>
        </a:spcAft>
        <a:defRPr sz="2400">
          <a:solidFill>
            <a:schemeClr val="bg1"/>
          </a:solidFill>
          <a:latin typeface="Calibri" pitchFamily="34" charset="0"/>
        </a:defRPr>
      </a:lvl3pPr>
      <a:lvl4pPr algn="l" rtl="0" fontAlgn="base">
        <a:spcBef>
          <a:spcPct val="0"/>
        </a:spcBef>
        <a:spcAft>
          <a:spcPct val="0"/>
        </a:spcAft>
        <a:defRPr sz="2400">
          <a:solidFill>
            <a:schemeClr val="bg1"/>
          </a:solidFill>
          <a:latin typeface="Calibri" pitchFamily="34" charset="0"/>
        </a:defRPr>
      </a:lvl4pPr>
      <a:lvl5pPr algn="l" rtl="0" fontAlgn="base">
        <a:spcBef>
          <a:spcPct val="0"/>
        </a:spcBef>
        <a:spcAft>
          <a:spcPct val="0"/>
        </a:spcAft>
        <a:defRPr sz="2400">
          <a:solidFill>
            <a:schemeClr val="bg1"/>
          </a:solidFill>
          <a:latin typeface="Calibri" pitchFamily="34" charset="0"/>
        </a:defRPr>
      </a:lvl5pPr>
      <a:lvl6pPr marL="457200" algn="l" rtl="0" fontAlgn="base">
        <a:spcBef>
          <a:spcPct val="0"/>
        </a:spcBef>
        <a:spcAft>
          <a:spcPct val="0"/>
        </a:spcAft>
        <a:defRPr sz="2400">
          <a:solidFill>
            <a:schemeClr val="bg1"/>
          </a:solidFill>
          <a:latin typeface="Calibri" pitchFamily="34" charset="0"/>
        </a:defRPr>
      </a:lvl6pPr>
      <a:lvl7pPr marL="914400" algn="l" rtl="0" fontAlgn="base">
        <a:spcBef>
          <a:spcPct val="0"/>
        </a:spcBef>
        <a:spcAft>
          <a:spcPct val="0"/>
        </a:spcAft>
        <a:defRPr sz="2400">
          <a:solidFill>
            <a:schemeClr val="bg1"/>
          </a:solidFill>
          <a:latin typeface="Calibri" pitchFamily="34" charset="0"/>
        </a:defRPr>
      </a:lvl7pPr>
      <a:lvl8pPr marL="1371600" algn="l" rtl="0" fontAlgn="base">
        <a:spcBef>
          <a:spcPct val="0"/>
        </a:spcBef>
        <a:spcAft>
          <a:spcPct val="0"/>
        </a:spcAft>
        <a:defRPr sz="2400">
          <a:solidFill>
            <a:schemeClr val="bg1"/>
          </a:solidFill>
          <a:latin typeface="Calibri" pitchFamily="34" charset="0"/>
        </a:defRPr>
      </a:lvl8pPr>
      <a:lvl9pPr marL="1828800" algn="l" rtl="0" fontAlgn="base">
        <a:spcBef>
          <a:spcPct val="0"/>
        </a:spcBef>
        <a:spcAft>
          <a:spcPct val="0"/>
        </a:spcAft>
        <a:defRPr sz="2400">
          <a:solidFill>
            <a:schemeClr val="bg1"/>
          </a:solidFill>
          <a:latin typeface="Calibri" pitchFamily="34" charset="0"/>
        </a:defRPr>
      </a:lvl9pPr>
      <a:extLst/>
    </p:titleStyle>
    <p:bodyStyle>
      <a:lvl1pPr algn="l" rtl="0" fontAlgn="base">
        <a:spcBef>
          <a:spcPct val="20000"/>
        </a:spcBef>
        <a:spcAft>
          <a:spcPct val="0"/>
        </a:spcAft>
        <a:defRPr lang="fr-FR" sz="1100">
          <a:solidFill>
            <a:schemeClr val="tx1"/>
          </a:solidFill>
          <a:latin typeface="+mn-lt"/>
          <a:ea typeface="+mn-ea"/>
          <a:cs typeface="+mn-cs"/>
        </a:defRPr>
      </a:lvl1pPr>
      <a:lvl2pPr marL="742950" indent="-285750" algn="l" rtl="0" fontAlgn="base">
        <a:spcBef>
          <a:spcPct val="20000"/>
        </a:spcBef>
        <a:spcAft>
          <a:spcPct val="0"/>
        </a:spcAft>
        <a:defRPr lang="fr-FR" sz="1100">
          <a:solidFill>
            <a:schemeClr val="tx1"/>
          </a:solidFill>
          <a:latin typeface="+mn-lt"/>
          <a:ea typeface="+mn-ea"/>
          <a:cs typeface="+mn-cs"/>
        </a:defRPr>
      </a:lvl2pPr>
      <a:lvl3pPr marL="1143000" indent="-228600" algn="l" rtl="0" fontAlgn="base">
        <a:spcBef>
          <a:spcPct val="20000"/>
        </a:spcBef>
        <a:spcAft>
          <a:spcPct val="0"/>
        </a:spcAft>
        <a:defRPr lang="fr-FR" sz="1100">
          <a:solidFill>
            <a:schemeClr val="tx1"/>
          </a:solidFill>
          <a:latin typeface="+mn-lt"/>
          <a:ea typeface="+mn-ea"/>
          <a:cs typeface="+mn-cs"/>
        </a:defRPr>
      </a:lvl3pPr>
      <a:lvl4pPr marL="1600200" indent="-228600" algn="l" rtl="0" fontAlgn="base">
        <a:spcBef>
          <a:spcPct val="20000"/>
        </a:spcBef>
        <a:spcAft>
          <a:spcPct val="0"/>
        </a:spcAft>
        <a:defRPr lang="fr-FR" sz="1100">
          <a:solidFill>
            <a:schemeClr val="tx1"/>
          </a:solidFill>
          <a:latin typeface="+mn-lt"/>
          <a:ea typeface="+mn-ea"/>
          <a:cs typeface="+mn-cs"/>
        </a:defRPr>
      </a:lvl4pPr>
      <a:lvl5pPr marL="2057400" indent="-228600" algn="l" rtl="0" fontAlgn="base">
        <a:spcBef>
          <a:spcPct val="20000"/>
        </a:spcBef>
        <a:spcAft>
          <a:spcPct val="0"/>
        </a:spcAft>
        <a:defRPr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1.bin"/><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ience.discovery.com/tv-shows/how-its-made/videos/how-its-made-gear-manufacturing.htm" TargetMode="External"/><Relationship Id="rId2" Type="http://schemas.openxmlformats.org/officeDocument/2006/relationships/hyperlink" Target="NULL" TargetMode="External"/><Relationship Id="rId1" Type="http://schemas.openxmlformats.org/officeDocument/2006/relationships/slideLayout" Target="../slideLayouts/slideLayout8.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gif"/></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8.xml"/><Relationship Id="rId4" Type="http://schemas.openxmlformats.org/officeDocument/2006/relationships/image" Target="../media/image81.jpeg"/></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6.wmf"/><Relationship Id="rId7" Type="http://schemas.openxmlformats.org/officeDocument/2006/relationships/image" Target="../media/image95.png"/><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4.png"/><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450"/>
            <a:ext cx="8736013" cy="1074738"/>
          </a:xfrm>
        </p:spPr>
        <p:txBody>
          <a:bodyPr/>
          <a:lstStyle>
            <a:extLst/>
          </a:lstStyle>
          <a:p>
            <a:pPr algn="ctr" fontAlgn="auto">
              <a:spcAft>
                <a:spcPts val="0"/>
              </a:spcAft>
              <a:defRPr/>
            </a:pPr>
            <a:r>
              <a:rPr smtClean="0"/>
              <a:t>CLASSES Préparatoires AUX GRANDES écoles Sections PTSI – PT		Lycée Rouvière</a:t>
            </a:r>
            <a:endParaRPr/>
          </a:p>
        </p:txBody>
      </p:sp>
      <p:sp>
        <p:nvSpPr>
          <p:cNvPr id="3" name="Rectangle 3"/>
          <p:cNvSpPr>
            <a:spLocks noGrp="1"/>
          </p:cNvSpPr>
          <p:nvPr>
            <p:ph type="subTitle" idx="4294967295"/>
          </p:nvPr>
        </p:nvSpPr>
        <p:spPr>
          <a:xfrm>
            <a:off x="571440" y="1028954"/>
            <a:ext cx="8572560" cy="3071834"/>
          </a:xfrm>
        </p:spPr>
        <p:txBody>
          <a:bodyPr>
            <a:noAutofit/>
          </a:bodyPr>
          <a:lstStyle>
            <a:extLst/>
          </a:lstStyle>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Synthèse de TP</a:t>
            </a:r>
          </a:p>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CI 3 : </a:t>
            </a:r>
          </a:p>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Etude du comportement cinématique des systèmes</a:t>
            </a:r>
            <a:endParaRPr sz="28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2086" name="Espace réservé du numéro de diapositive 4"/>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25345DA-B386-4C98-B5D8-C151F36BD40A}" type="slidenum">
              <a:rPr smtClean="0"/>
              <a:pPr fontAlgn="base">
                <a:spcBef>
                  <a:spcPct val="0"/>
                </a:spcBef>
                <a:spcAft>
                  <a:spcPct val="0"/>
                </a:spcAft>
              </a:pPr>
              <a:t>1</a:t>
            </a:fld>
            <a:endParaRPr sz="1400" smtClean="0"/>
          </a:p>
        </p:txBody>
      </p:sp>
      <p:pic>
        <p:nvPicPr>
          <p:cNvPr id="2087" name="Image 12"/>
          <p:cNvPicPr>
            <a:picLocks noChangeAspect="1" noChangeArrowheads="1"/>
          </p:cNvPicPr>
          <p:nvPr/>
        </p:nvPicPr>
        <p:blipFill>
          <a:blip r:embed="rId4"/>
          <a:srcRect/>
          <a:stretch>
            <a:fillRect/>
          </a:stretch>
        </p:blipFill>
        <p:spPr bwMode="auto">
          <a:xfrm>
            <a:off x="0" y="5588000"/>
            <a:ext cx="1257300" cy="1270000"/>
          </a:xfrm>
          <a:prstGeom prst="rect">
            <a:avLst/>
          </a:prstGeom>
          <a:noFill/>
          <a:ln w="9525">
            <a:noFill/>
            <a:miter lim="800000"/>
            <a:headEnd/>
            <a:tailEnd/>
          </a:ln>
        </p:spPr>
      </p:pic>
      <p:graphicFrame>
        <p:nvGraphicFramePr>
          <p:cNvPr id="2050" name="Object 34"/>
          <p:cNvGraphicFramePr>
            <a:graphicFrameLocks noChangeAspect="1"/>
          </p:cNvGraphicFramePr>
          <p:nvPr/>
        </p:nvGraphicFramePr>
        <p:xfrm>
          <a:off x="1674813" y="5581650"/>
          <a:ext cx="1447800" cy="1276350"/>
        </p:xfrm>
        <a:graphic>
          <a:graphicData uri="http://schemas.openxmlformats.org/presentationml/2006/ole">
            <mc:AlternateContent xmlns:mc="http://schemas.openxmlformats.org/markup-compatibility/2006">
              <mc:Choice xmlns:v="urn:schemas-microsoft-com:vml" Requires="v">
                <p:oleObj spid="_x0000_s2083" name="Image bitmap" r:id="rId5" imgW="7497221" imgH="6609524" progId="PBrush">
                  <p:embed/>
                </p:oleObj>
              </mc:Choice>
              <mc:Fallback>
                <p:oleObj name="Image bitmap" r:id="rId5" imgW="7497221" imgH="6609524" progId="PBrush">
                  <p:embed/>
                  <p:pic>
                    <p:nvPicPr>
                      <p:cNvPr id="0" name="Picture 34"/>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74813" y="5581650"/>
                        <a:ext cx="14478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8000"/>
                            </a:solidFill>
                            <a:miter lim="800000"/>
                            <a:headEnd/>
                            <a:tailEnd/>
                          </a14:hiddenLine>
                        </a:ext>
                      </a:extLst>
                    </p:spPr>
                  </p:pic>
                </p:oleObj>
              </mc:Fallback>
            </mc:AlternateContent>
          </a:graphicData>
        </a:graphic>
      </p:graphicFrame>
      <p:pic>
        <p:nvPicPr>
          <p:cNvPr id="8" name="Picture 3" descr="C:\WINDOWS\Bureau\Pompe\Pompe présentation\Pompe10000.bmp"/>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392488" y="5588000"/>
            <a:ext cx="1512887" cy="1270000"/>
          </a:xfrm>
          <a:prstGeom prst="rect">
            <a:avLst/>
          </a:prstGeom>
          <a:noFill/>
          <a:ln w="9525">
            <a:noFill/>
            <a:miter lim="800000"/>
            <a:headEnd/>
            <a:tailEnd/>
          </a:ln>
        </p:spPr>
      </p:pic>
      <p:pic>
        <p:nvPicPr>
          <p:cNvPr id="2083" name="Image 13"/>
          <p:cNvPicPr>
            <a:picLocks noChangeAspect="1" noChangeArrowheads="1"/>
          </p:cNvPicPr>
          <p:nvPr/>
        </p:nvPicPr>
        <p:blipFill>
          <a:blip r:embed="rId8" cstate="print"/>
          <a:srcRect/>
          <a:stretch>
            <a:fillRect/>
          </a:stretch>
        </p:blipFill>
        <p:spPr bwMode="auto">
          <a:xfrm>
            <a:off x="129309" y="157018"/>
            <a:ext cx="3444875" cy="2549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2000"/>
                                        <p:tgtEl>
                                          <p:spTgt spid="2050"/>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Espace réservé du contenu 4"/>
          <p:cNvSpPr>
            <a:spLocks noGrp="1"/>
          </p:cNvSpPr>
          <p:nvPr>
            <p:ph sz="quarter" idx="15"/>
          </p:nvPr>
        </p:nvSpPr>
        <p:spPr>
          <a:xfrm>
            <a:off x="304800" y="981075"/>
            <a:ext cx="7786255" cy="5267325"/>
          </a:xfrm>
        </p:spPr>
        <p:txBody>
          <a:bodyPr/>
          <a:lstStyle/>
          <a:p>
            <a:r>
              <a:rPr sz="1800" smtClean="0"/>
              <a:t>Le perforateur permet de percer un matériau</a:t>
            </a:r>
          </a:p>
          <a:p>
            <a:pPr lvl="1"/>
            <a:r>
              <a:rPr sz="1600" smtClean="0"/>
              <a:t>Par rotation d'un foret</a:t>
            </a:r>
          </a:p>
          <a:p>
            <a:pPr lvl="1"/>
            <a:r>
              <a:rPr sz="1600" smtClean="0"/>
              <a:t>Par burinage</a:t>
            </a:r>
          </a:p>
          <a:p>
            <a:pPr lvl="1"/>
            <a:endParaRPr sz="1600" smtClean="0"/>
          </a:p>
          <a:p>
            <a:r>
              <a:rPr sz="1800" smtClean="0"/>
              <a:t>Il se distingue des perceuses par percussion par la différence de conception entre les systèmes de percussion. Dans notre cas ce systèmes est électropneumatique.</a:t>
            </a:r>
          </a:p>
          <a:p>
            <a:pPr lvl="1"/>
            <a:endParaRPr sz="1600" smtClean="0"/>
          </a:p>
        </p:txBody>
      </p:sp>
      <p:sp>
        <p:nvSpPr>
          <p:cNvPr id="3686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AB5F8976-3B83-4F0D-A4B1-3B5E942ABBF2}" type="slidenum">
              <a:rPr sz="1000"/>
              <a:pPr algn="r" fontAlgn="base">
                <a:spcBef>
                  <a:spcPct val="0"/>
                </a:spcBef>
                <a:spcAft>
                  <a:spcPct val="0"/>
                </a:spcAft>
              </a:pPr>
              <a:t>10</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Perforateur </a:t>
            </a:r>
            <a:r>
              <a:rPr dirty="0" smtClean="0"/>
              <a:t>–</a:t>
            </a:r>
            <a:r>
              <a:rPr smtClean="0"/>
              <a:t> Présentation</a:t>
            </a:r>
            <a:endParaRPr dirty="0"/>
          </a:p>
        </p:txBody>
      </p:sp>
      <p:pic>
        <p:nvPicPr>
          <p:cNvPr id="36869" name="Picture 2"/>
          <p:cNvPicPr>
            <a:picLocks noChangeAspect="1" noChangeArrowheads="1"/>
          </p:cNvPicPr>
          <p:nvPr/>
        </p:nvPicPr>
        <p:blipFill>
          <a:blip r:embed="rId2"/>
          <a:srcRect/>
          <a:stretch>
            <a:fillRect/>
          </a:stretch>
        </p:blipFill>
        <p:spPr bwMode="auto">
          <a:xfrm>
            <a:off x="1238250" y="3500438"/>
            <a:ext cx="3063875" cy="3046412"/>
          </a:xfrm>
          <a:prstGeom prst="rect">
            <a:avLst/>
          </a:prstGeom>
          <a:noFill/>
          <a:ln w="9525" algn="ctr">
            <a:noFill/>
            <a:miter lim="800000"/>
            <a:headEnd/>
            <a:tailEnd type="none" w="sm" len="lg"/>
          </a:ln>
        </p:spPr>
      </p:pic>
      <p:sp>
        <p:nvSpPr>
          <p:cNvPr id="36870" name="ZoneTexte 20"/>
          <p:cNvSpPr txBox="1">
            <a:spLocks noChangeArrowheads="1"/>
          </p:cNvSpPr>
          <p:nvPr/>
        </p:nvSpPr>
        <p:spPr bwMode="auto">
          <a:xfrm>
            <a:off x="5803900" y="3832225"/>
            <a:ext cx="2147888"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Sélecteur rotation</a:t>
            </a:r>
          </a:p>
        </p:txBody>
      </p:sp>
      <p:cxnSp>
        <p:nvCxnSpPr>
          <p:cNvPr id="22" name="Connecteur droit avec flèche 21"/>
          <p:cNvCxnSpPr>
            <a:stCxn id="36870" idx="1"/>
          </p:cNvCxnSpPr>
          <p:nvPr/>
        </p:nvCxnSpPr>
        <p:spPr>
          <a:xfrm rot="10800000" flipV="1">
            <a:off x="2798763" y="4017963"/>
            <a:ext cx="3005137" cy="369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872" name="ZoneTexte 26"/>
          <p:cNvSpPr txBox="1">
            <a:spLocks noChangeArrowheads="1"/>
          </p:cNvSpPr>
          <p:nvPr/>
        </p:nvSpPr>
        <p:spPr bwMode="auto">
          <a:xfrm>
            <a:off x="5872163" y="4695825"/>
            <a:ext cx="2149475"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Sélecteur burinage</a:t>
            </a:r>
          </a:p>
        </p:txBody>
      </p:sp>
      <p:cxnSp>
        <p:nvCxnSpPr>
          <p:cNvPr id="28" name="Connecteur droit avec flèche 27"/>
          <p:cNvCxnSpPr>
            <a:stCxn id="36872" idx="1"/>
          </p:cNvCxnSpPr>
          <p:nvPr/>
        </p:nvCxnSpPr>
        <p:spPr>
          <a:xfrm rot="10800000" flipV="1">
            <a:off x="3722688" y="4881563"/>
            <a:ext cx="2149475" cy="39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3524974D-6A4A-487D-BACB-01F14838BB99}" type="slidenum">
              <a:rPr/>
              <a:pPr fontAlgn="base">
                <a:spcBef>
                  <a:spcPct val="0"/>
                </a:spcBef>
                <a:spcAft>
                  <a:spcPct val="0"/>
                </a:spcAft>
              </a:pPr>
              <a:t>11</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Perforateur </a:t>
            </a:r>
            <a:r>
              <a:rPr dirty="0" smtClean="0"/>
              <a:t>–</a:t>
            </a:r>
            <a:r>
              <a:rPr smtClean="0"/>
              <a:t> Fonctionnement</a:t>
            </a:r>
            <a:endParaRPr dirty="0"/>
          </a:p>
        </p:txBody>
      </p:sp>
      <p:pic>
        <p:nvPicPr>
          <p:cNvPr id="37891" name="Picture 2"/>
          <p:cNvPicPr>
            <a:picLocks noGrp="1" noChangeAspect="1" noChangeArrowheads="1"/>
          </p:cNvPicPr>
          <p:nvPr>
            <p:ph sz="quarter" idx="15"/>
          </p:nvPr>
        </p:nvPicPr>
        <p:blipFill>
          <a:blip r:embed="rId2"/>
          <a:srcRect/>
          <a:stretch>
            <a:fillRect/>
          </a:stretch>
        </p:blipFill>
        <p:spPr>
          <a:xfrm>
            <a:off x="490538" y="1366838"/>
            <a:ext cx="4143375" cy="4238625"/>
          </a:xfrm>
        </p:spPr>
      </p:pic>
      <p:sp>
        <p:nvSpPr>
          <p:cNvPr id="6" name="Ellipse 5"/>
          <p:cNvSpPr/>
          <p:nvPr/>
        </p:nvSpPr>
        <p:spPr>
          <a:xfrm>
            <a:off x="3057525" y="3435350"/>
            <a:ext cx="1431925" cy="219868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 name="Ellipse 6"/>
          <p:cNvSpPr/>
          <p:nvPr/>
        </p:nvSpPr>
        <p:spPr>
          <a:xfrm>
            <a:off x="319088" y="1939925"/>
            <a:ext cx="2114550" cy="9747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 name="Ellipse 7"/>
          <p:cNvSpPr/>
          <p:nvPr/>
        </p:nvSpPr>
        <p:spPr>
          <a:xfrm>
            <a:off x="1431925" y="1255713"/>
            <a:ext cx="2428875" cy="113665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 name="Ellipse 8"/>
          <p:cNvSpPr/>
          <p:nvPr/>
        </p:nvSpPr>
        <p:spPr>
          <a:xfrm>
            <a:off x="2724150" y="2784475"/>
            <a:ext cx="1243013" cy="83661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 name="Ellipse 9"/>
          <p:cNvSpPr/>
          <p:nvPr/>
        </p:nvSpPr>
        <p:spPr>
          <a:xfrm>
            <a:off x="3384550" y="2124075"/>
            <a:ext cx="1519238" cy="14589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Ellipse 11"/>
          <p:cNvSpPr/>
          <p:nvPr/>
        </p:nvSpPr>
        <p:spPr>
          <a:xfrm>
            <a:off x="2955925" y="3263900"/>
            <a:ext cx="1662113" cy="255270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3" name="Ellipse 12"/>
          <p:cNvSpPr/>
          <p:nvPr/>
        </p:nvSpPr>
        <p:spPr>
          <a:xfrm>
            <a:off x="2235200" y="2184400"/>
            <a:ext cx="793750" cy="76358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4" name="Ellipse 13"/>
          <p:cNvSpPr/>
          <p:nvPr/>
        </p:nvSpPr>
        <p:spPr>
          <a:xfrm>
            <a:off x="219075" y="1893888"/>
            <a:ext cx="2314575" cy="106680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7900" name="ZoneTexte 14"/>
          <p:cNvSpPr txBox="1">
            <a:spLocks noChangeArrowheads="1"/>
          </p:cNvSpPr>
          <p:nvPr/>
        </p:nvSpPr>
        <p:spPr bwMode="auto">
          <a:xfrm>
            <a:off x="5283200" y="1246188"/>
            <a:ext cx="2946400" cy="523875"/>
          </a:xfrm>
          <a:prstGeom prst="rect">
            <a:avLst/>
          </a:prstGeom>
          <a:noFill/>
          <a:ln w="9525">
            <a:noFill/>
            <a:miter lim="800000"/>
            <a:headEnd/>
            <a:tailEnd/>
          </a:ln>
        </p:spPr>
        <p:txBody>
          <a:bodyPr>
            <a:spAutoFit/>
          </a:bodyPr>
          <a:lstStyle/>
          <a:p>
            <a:r>
              <a:rPr lang="fr-FR" sz="1400">
                <a:solidFill>
                  <a:srgbClr val="FFC000"/>
                </a:solidFill>
                <a:latin typeface="Calibri" pitchFamily="34" charset="0"/>
              </a:rPr>
              <a:t>Mécanisme de percussion – système bielle manivelle</a:t>
            </a:r>
          </a:p>
        </p:txBody>
      </p:sp>
      <p:sp>
        <p:nvSpPr>
          <p:cNvPr id="37901" name="ZoneTexte 15"/>
          <p:cNvSpPr txBox="1">
            <a:spLocks noChangeArrowheads="1"/>
          </p:cNvSpPr>
          <p:nvPr/>
        </p:nvSpPr>
        <p:spPr bwMode="auto">
          <a:xfrm>
            <a:off x="5278438" y="1843088"/>
            <a:ext cx="2924175" cy="522287"/>
          </a:xfrm>
          <a:prstGeom prst="rect">
            <a:avLst/>
          </a:prstGeom>
          <a:noFill/>
          <a:ln w="9525">
            <a:noFill/>
            <a:miter lim="800000"/>
            <a:headEnd/>
            <a:tailEnd/>
          </a:ln>
        </p:spPr>
        <p:txBody>
          <a:bodyPr>
            <a:spAutoFit/>
          </a:bodyPr>
          <a:lstStyle/>
          <a:p>
            <a:r>
              <a:rPr lang="fr-FR" sz="1400">
                <a:solidFill>
                  <a:srgbClr val="7030A0"/>
                </a:solidFill>
                <a:latin typeface="Calibri" pitchFamily="34" charset="0"/>
              </a:rPr>
              <a:t>Mécanisme de rotation – transmission par engrenages</a:t>
            </a:r>
          </a:p>
        </p:txBody>
      </p:sp>
      <p:sp>
        <p:nvSpPr>
          <p:cNvPr id="37902" name="ZoneTexte 16"/>
          <p:cNvSpPr txBox="1">
            <a:spLocks noChangeArrowheads="1"/>
          </p:cNvSpPr>
          <p:nvPr/>
        </p:nvSpPr>
        <p:spPr bwMode="auto">
          <a:xfrm>
            <a:off x="5292725" y="2559050"/>
            <a:ext cx="2922588" cy="522288"/>
          </a:xfrm>
          <a:prstGeom prst="rect">
            <a:avLst/>
          </a:prstGeom>
          <a:noFill/>
          <a:ln w="9525">
            <a:noFill/>
            <a:miter lim="800000"/>
            <a:headEnd/>
            <a:tailEnd/>
          </a:ln>
        </p:spPr>
        <p:txBody>
          <a:bodyPr>
            <a:spAutoFit/>
          </a:bodyPr>
          <a:lstStyle/>
          <a:p>
            <a:r>
              <a:rPr lang="fr-FR" sz="1400">
                <a:solidFill>
                  <a:srgbClr val="FF0000"/>
                </a:solidFill>
                <a:latin typeface="Calibri" pitchFamily="34" charset="0"/>
              </a:rPr>
              <a:t>Engrenages parallèles à denture hélicoïdale</a:t>
            </a:r>
          </a:p>
        </p:txBody>
      </p:sp>
      <p:cxnSp>
        <p:nvCxnSpPr>
          <p:cNvPr id="19" name="Connecteur droit 18"/>
          <p:cNvCxnSpPr/>
          <p:nvPr/>
        </p:nvCxnSpPr>
        <p:spPr>
          <a:xfrm rot="5400000">
            <a:off x="4402137" y="3376613"/>
            <a:ext cx="358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rot="5400000">
            <a:off x="3704431" y="3685382"/>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rot="5400000">
            <a:off x="2712243" y="3237707"/>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5400000">
            <a:off x="5108575" y="2716213"/>
            <a:ext cx="358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907" name="ZoneTexte 25"/>
          <p:cNvSpPr txBox="1">
            <a:spLocks noChangeArrowheads="1"/>
          </p:cNvSpPr>
          <p:nvPr/>
        </p:nvSpPr>
        <p:spPr bwMode="auto">
          <a:xfrm>
            <a:off x="5297488" y="3144838"/>
            <a:ext cx="2922587" cy="523875"/>
          </a:xfrm>
          <a:prstGeom prst="rect">
            <a:avLst/>
          </a:prstGeom>
          <a:noFill/>
          <a:ln w="9525">
            <a:noFill/>
            <a:miter lim="800000"/>
            <a:headEnd/>
            <a:tailEnd/>
          </a:ln>
        </p:spPr>
        <p:txBody>
          <a:bodyPr>
            <a:spAutoFit/>
          </a:bodyPr>
          <a:lstStyle/>
          <a:p>
            <a:r>
              <a:rPr lang="fr-FR" sz="1400">
                <a:solidFill>
                  <a:srgbClr val="00B050"/>
                </a:solidFill>
                <a:latin typeface="Calibri" pitchFamily="34" charset="0"/>
              </a:rPr>
              <a:t>Engrenages concourants à denture conique</a:t>
            </a:r>
          </a:p>
        </p:txBody>
      </p:sp>
      <p:cxnSp>
        <p:nvCxnSpPr>
          <p:cNvPr id="27" name="Connecteur droit 26"/>
          <p:cNvCxnSpPr/>
          <p:nvPr/>
        </p:nvCxnSpPr>
        <p:spPr>
          <a:xfrm rot="5400000">
            <a:off x="5062537" y="3352801"/>
            <a:ext cx="4603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16200000" flipH="1">
            <a:off x="3199607" y="1510506"/>
            <a:ext cx="185738" cy="1746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5400000">
            <a:off x="3126581" y="2826544"/>
            <a:ext cx="207963" cy="1428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contenu 1"/>
          <p:cNvSpPr>
            <a:spLocks noGrp="1"/>
          </p:cNvSpPr>
          <p:nvPr>
            <p:ph sz="quarter" idx="15"/>
          </p:nvPr>
        </p:nvSpPr>
        <p:spPr>
          <a:xfrm>
            <a:off x="0" y="2900363"/>
            <a:ext cx="8143875" cy="3957637"/>
          </a:xfrm>
        </p:spPr>
        <p:txBody>
          <a:bodyPr/>
          <a:lstStyle/>
          <a:p>
            <a:r>
              <a:rPr smtClean="0"/>
              <a:t>Engrenages à axes parallèles</a:t>
            </a:r>
          </a:p>
          <a:p>
            <a:pPr lvl="1"/>
            <a:r>
              <a:rPr smtClean="0"/>
              <a:t>Denture hélicoïdale</a:t>
            </a:r>
          </a:p>
          <a:p>
            <a:r>
              <a:rPr smtClean="0"/>
              <a:t>Engrenages à axes concourants</a:t>
            </a:r>
          </a:p>
          <a:p>
            <a:pPr lvl="1"/>
            <a:r>
              <a:rPr smtClean="0"/>
              <a:t>Denture hélicoïdale</a:t>
            </a:r>
          </a:p>
          <a:p>
            <a:pPr lvl="1"/>
            <a:r>
              <a:rPr smtClean="0"/>
              <a:t>Pignons coniques</a:t>
            </a:r>
          </a:p>
          <a:p>
            <a:pPr lvl="1"/>
            <a:r>
              <a:rPr smtClean="0"/>
              <a:t>Contrainte de conception</a:t>
            </a:r>
          </a:p>
          <a:p>
            <a:pPr lvl="2"/>
            <a:r>
              <a:rPr smtClean="0"/>
              <a:t>Centre des cônes confondus</a:t>
            </a:r>
          </a:p>
          <a:p>
            <a:r>
              <a:rPr smtClean="0"/>
              <a:t>Rapport de réduction :</a:t>
            </a:r>
          </a:p>
          <a:p>
            <a:r>
              <a:rPr smtClean="0"/>
              <a:t> </a:t>
            </a:r>
          </a:p>
        </p:txBody>
      </p:sp>
      <p:sp>
        <p:nvSpPr>
          <p:cNvPr id="6861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98F3405A-2482-4CA8-9F3B-8AC43CB63FB6}" type="slidenum">
              <a:rPr/>
              <a:pPr fontAlgn="base">
                <a:spcBef>
                  <a:spcPct val="0"/>
                </a:spcBef>
                <a:spcAft>
                  <a:spcPct val="0"/>
                </a:spcAft>
              </a:pPr>
              <a:t>12</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Engrenages</a:t>
            </a:r>
            <a:endParaRPr dirty="0"/>
          </a:p>
        </p:txBody>
      </p:sp>
      <p:pic>
        <p:nvPicPr>
          <p:cNvPr id="68613" name="Picture 2"/>
          <p:cNvPicPr>
            <a:picLocks noChangeAspect="1" noChangeArrowheads="1"/>
          </p:cNvPicPr>
          <p:nvPr/>
        </p:nvPicPr>
        <p:blipFill>
          <a:blip r:embed="rId3"/>
          <a:srcRect/>
          <a:stretch>
            <a:fillRect/>
          </a:stretch>
        </p:blipFill>
        <p:spPr bwMode="auto">
          <a:xfrm>
            <a:off x="0" y="993775"/>
            <a:ext cx="2627313" cy="1906588"/>
          </a:xfrm>
          <a:prstGeom prst="rect">
            <a:avLst/>
          </a:prstGeom>
          <a:noFill/>
          <a:ln w="9525">
            <a:noFill/>
            <a:miter lim="800000"/>
            <a:headEnd/>
            <a:tailEnd/>
          </a:ln>
        </p:spPr>
      </p:pic>
      <p:pic>
        <p:nvPicPr>
          <p:cNvPr id="68614" name="Picture 3"/>
          <p:cNvPicPr>
            <a:picLocks noChangeAspect="1" noChangeArrowheads="1"/>
          </p:cNvPicPr>
          <p:nvPr/>
        </p:nvPicPr>
        <p:blipFill>
          <a:blip r:embed="rId4"/>
          <a:srcRect/>
          <a:stretch>
            <a:fillRect/>
          </a:stretch>
        </p:blipFill>
        <p:spPr bwMode="auto">
          <a:xfrm>
            <a:off x="2627313" y="993775"/>
            <a:ext cx="3740150" cy="1906588"/>
          </a:xfrm>
          <a:prstGeom prst="rect">
            <a:avLst/>
          </a:prstGeom>
          <a:noFill/>
          <a:ln w="9525">
            <a:noFill/>
            <a:miter lim="800000"/>
            <a:headEnd/>
            <a:tailEnd/>
          </a:ln>
        </p:spPr>
      </p:pic>
      <p:pic>
        <p:nvPicPr>
          <p:cNvPr id="68615" name="Picture 4"/>
          <p:cNvPicPr>
            <a:picLocks noChangeAspect="1" noChangeArrowheads="1"/>
          </p:cNvPicPr>
          <p:nvPr/>
        </p:nvPicPr>
        <p:blipFill>
          <a:blip r:embed="rId5"/>
          <a:srcRect/>
          <a:stretch>
            <a:fillRect/>
          </a:stretch>
        </p:blipFill>
        <p:spPr bwMode="auto">
          <a:xfrm>
            <a:off x="6367463" y="993775"/>
            <a:ext cx="3411537" cy="1906588"/>
          </a:xfrm>
          <a:prstGeom prst="rect">
            <a:avLst/>
          </a:prstGeom>
          <a:noFill/>
          <a:ln w="9525">
            <a:noFill/>
            <a:miter lim="800000"/>
            <a:headEnd/>
            <a:tailEnd/>
          </a:ln>
        </p:spPr>
      </p:pic>
      <p:grpSp>
        <p:nvGrpSpPr>
          <p:cNvPr id="68616" name="Groupe 11"/>
          <p:cNvGrpSpPr>
            <a:grpSpLocks/>
          </p:cNvGrpSpPr>
          <p:nvPr/>
        </p:nvGrpSpPr>
        <p:grpSpPr bwMode="auto">
          <a:xfrm>
            <a:off x="4713288" y="3130550"/>
            <a:ext cx="3079750" cy="2654300"/>
            <a:chOff x="3876419" y="1537547"/>
            <a:chExt cx="1852795" cy="1597021"/>
          </a:xfrm>
        </p:grpSpPr>
        <p:cxnSp>
          <p:nvCxnSpPr>
            <p:cNvPr id="15" name="Connecteur droit 14"/>
            <p:cNvCxnSpPr/>
            <p:nvPr/>
          </p:nvCxnSpPr>
          <p:spPr>
            <a:xfrm>
              <a:off x="5101747" y="2666542"/>
              <a:ext cx="0" cy="1260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5011017" y="2857573"/>
              <a:ext cx="0" cy="276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4916467" y="2812681"/>
              <a:ext cx="0" cy="126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906917" y="2857573"/>
              <a:ext cx="1996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5718708" y="2819366"/>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5110342" y="2857573"/>
              <a:ext cx="608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5106522" y="2812681"/>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5415003" y="2522313"/>
              <a:ext cx="0" cy="3352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110342" y="2730537"/>
              <a:ext cx="608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5101747" y="2666542"/>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729214" y="2667497"/>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3876419" y="2666542"/>
              <a:ext cx="0" cy="1260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a:off x="4295685" y="2268242"/>
              <a:ext cx="47752" cy="149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632818" y="2268242"/>
              <a:ext cx="46797" cy="149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4487650" y="2695196"/>
              <a:ext cx="1910" cy="37155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4129507" y="2823187"/>
              <a:ext cx="68190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4319562" y="2315044"/>
              <a:ext cx="3361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4029227" y="2729582"/>
              <a:ext cx="114606" cy="926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V="1">
              <a:off x="3876419" y="2729582"/>
              <a:ext cx="15280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4949894" y="2729582"/>
              <a:ext cx="15185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4811412" y="2729582"/>
              <a:ext cx="138482" cy="926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4487650" y="2301672"/>
              <a:ext cx="0" cy="2349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4295685" y="1537547"/>
              <a:ext cx="47752" cy="149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312876" y="1577664"/>
              <a:ext cx="0" cy="80042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4487650" y="1880448"/>
              <a:ext cx="0" cy="183390"/>
            </a:xfrm>
            <a:prstGeom prst="line">
              <a:avLst/>
            </a:prstGeom>
            <a:ln w="12700">
              <a:solidFill>
                <a:srgbClr val="00B050"/>
              </a:solidFill>
              <a:prstDash val="lgDashDot"/>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H="1">
              <a:off x="4395966" y="1969278"/>
              <a:ext cx="162358" cy="0"/>
            </a:xfrm>
            <a:prstGeom prst="line">
              <a:avLst/>
            </a:prstGeom>
            <a:ln w="1270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cxnSp>
        <p:nvCxnSpPr>
          <p:cNvPr id="38" name="Connecteur droit 37"/>
          <p:cNvCxnSpPr/>
          <p:nvPr/>
        </p:nvCxnSpPr>
        <p:spPr>
          <a:xfrm rot="16200000">
            <a:off x="4927601" y="3175000"/>
            <a:ext cx="0" cy="13303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68609" name="Object 1"/>
          <p:cNvGraphicFramePr>
            <a:graphicFrameLocks noChangeAspect="1"/>
          </p:cNvGraphicFramePr>
          <p:nvPr/>
        </p:nvGraphicFramePr>
        <p:xfrm>
          <a:off x="1806575" y="6107113"/>
          <a:ext cx="2112963" cy="617537"/>
        </p:xfrm>
        <a:graphic>
          <a:graphicData uri="http://schemas.openxmlformats.org/presentationml/2006/ole">
            <mc:AlternateContent xmlns:mc="http://schemas.openxmlformats.org/markup-compatibility/2006">
              <mc:Choice xmlns:v="urn:schemas-microsoft-com:vml" Requires="v">
                <p:oleObj spid="_x0000_s68610" name="Équation" r:id="rId6" imgW="1650960" imgH="482400" progId="Equation.3">
                  <p:embed/>
                </p:oleObj>
              </mc:Choice>
              <mc:Fallback>
                <p:oleObj name="Équation" r:id="rId6" imgW="1650960" imgH="482400" progId="Equation.3">
                  <p:embed/>
                  <p:pic>
                    <p:nvPicPr>
                      <p:cNvPr id="0"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6107113"/>
                        <a:ext cx="2112963"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8" name="ZoneTexte 40"/>
          <p:cNvSpPr txBox="1">
            <a:spLocks noChangeArrowheads="1"/>
          </p:cNvSpPr>
          <p:nvPr/>
        </p:nvSpPr>
        <p:spPr bwMode="auto">
          <a:xfrm>
            <a:off x="6059488" y="5541963"/>
            <a:ext cx="839787" cy="261937"/>
          </a:xfrm>
          <a:prstGeom prst="rect">
            <a:avLst/>
          </a:prstGeom>
          <a:noFill/>
          <a:ln w="9525">
            <a:noFill/>
            <a:miter lim="800000"/>
            <a:headEnd/>
            <a:tailEnd/>
          </a:ln>
        </p:spPr>
        <p:txBody>
          <a:bodyPr>
            <a:spAutoFit/>
          </a:bodyPr>
          <a:lstStyle/>
          <a:p>
            <a:r>
              <a:rPr lang="fr-FR" sz="1100">
                <a:solidFill>
                  <a:srgbClr val="FF0000"/>
                </a:solidFill>
                <a:latin typeface="Calibri" pitchFamily="34" charset="0"/>
              </a:rPr>
              <a:t>Moteur</a:t>
            </a:r>
          </a:p>
        </p:txBody>
      </p:sp>
      <p:sp>
        <p:nvSpPr>
          <p:cNvPr id="68619" name="ZoneTexte 41"/>
          <p:cNvSpPr txBox="1">
            <a:spLocks noChangeArrowheads="1"/>
          </p:cNvSpPr>
          <p:nvPr/>
        </p:nvSpPr>
        <p:spPr bwMode="auto">
          <a:xfrm>
            <a:off x="6986588" y="5389563"/>
            <a:ext cx="841375" cy="261937"/>
          </a:xfrm>
          <a:prstGeom prst="rect">
            <a:avLst/>
          </a:prstGeom>
          <a:noFill/>
          <a:ln w="9525">
            <a:noFill/>
            <a:miter lim="800000"/>
            <a:headEnd/>
            <a:tailEnd/>
          </a:ln>
        </p:spPr>
        <p:txBody>
          <a:bodyPr>
            <a:spAutoFit/>
          </a:bodyPr>
          <a:lstStyle/>
          <a:p>
            <a:r>
              <a:rPr lang="fr-FR" sz="1100">
                <a:solidFill>
                  <a:srgbClr val="FFC000"/>
                </a:solidFill>
                <a:latin typeface="Calibri" pitchFamily="34" charset="0"/>
              </a:rPr>
              <a:t>Récepteur</a:t>
            </a:r>
          </a:p>
        </p:txBody>
      </p:sp>
      <p:sp>
        <p:nvSpPr>
          <p:cNvPr id="68620" name="ZoneTexte 44"/>
          <p:cNvSpPr txBox="1">
            <a:spLocks noChangeArrowheads="1"/>
          </p:cNvSpPr>
          <p:nvPr/>
        </p:nvSpPr>
        <p:spPr bwMode="auto">
          <a:xfrm>
            <a:off x="7334250" y="4802188"/>
            <a:ext cx="839788" cy="261937"/>
          </a:xfrm>
          <a:prstGeom prst="rect">
            <a:avLst/>
          </a:prstGeom>
          <a:noFill/>
          <a:ln w="9525">
            <a:noFill/>
            <a:miter lim="800000"/>
            <a:headEnd/>
            <a:tailEnd/>
          </a:ln>
        </p:spPr>
        <p:txBody>
          <a:bodyPr>
            <a:spAutoFit/>
          </a:bodyPr>
          <a:lstStyle/>
          <a:p>
            <a:r>
              <a:rPr lang="fr-FR" sz="1100">
                <a:solidFill>
                  <a:srgbClr val="FFC000"/>
                </a:solidFill>
                <a:latin typeface="Calibri" pitchFamily="34" charset="0"/>
              </a:rPr>
              <a:t>Moteur</a:t>
            </a:r>
          </a:p>
        </p:txBody>
      </p:sp>
      <p:sp>
        <p:nvSpPr>
          <p:cNvPr id="68621" name="ZoneTexte 45"/>
          <p:cNvSpPr txBox="1">
            <a:spLocks noChangeArrowheads="1"/>
          </p:cNvSpPr>
          <p:nvPr/>
        </p:nvSpPr>
        <p:spPr bwMode="auto">
          <a:xfrm>
            <a:off x="4179888" y="4826000"/>
            <a:ext cx="839787" cy="261938"/>
          </a:xfrm>
          <a:prstGeom prst="rect">
            <a:avLst/>
          </a:prstGeom>
          <a:noFill/>
          <a:ln w="9525">
            <a:noFill/>
            <a:miter lim="800000"/>
            <a:headEnd/>
            <a:tailEnd/>
          </a:ln>
        </p:spPr>
        <p:txBody>
          <a:bodyPr>
            <a:spAutoFit/>
          </a:bodyPr>
          <a:lstStyle/>
          <a:p>
            <a:r>
              <a:rPr lang="fr-FR" sz="1100">
                <a:solidFill>
                  <a:srgbClr val="00B050"/>
                </a:solidFill>
                <a:latin typeface="Calibri" pitchFamily="34" charset="0"/>
              </a:rPr>
              <a:t>Récepteur</a:t>
            </a:r>
          </a:p>
        </p:txBody>
      </p:sp>
      <p:sp>
        <p:nvSpPr>
          <p:cNvPr id="68622" name="ZoneTexte 46"/>
          <p:cNvSpPr txBox="1">
            <a:spLocks noChangeArrowheads="1"/>
          </p:cNvSpPr>
          <p:nvPr/>
        </p:nvSpPr>
        <p:spPr bwMode="auto">
          <a:xfrm>
            <a:off x="6086475" y="4332288"/>
            <a:ext cx="841375" cy="261937"/>
          </a:xfrm>
          <a:prstGeom prst="rect">
            <a:avLst/>
          </a:prstGeom>
          <a:noFill/>
          <a:ln w="9525">
            <a:noFill/>
            <a:miter lim="800000"/>
            <a:headEnd/>
            <a:tailEnd/>
          </a:ln>
        </p:spPr>
        <p:txBody>
          <a:bodyPr>
            <a:spAutoFit/>
          </a:bodyPr>
          <a:lstStyle/>
          <a:p>
            <a:r>
              <a:rPr lang="fr-FR" sz="1100">
                <a:solidFill>
                  <a:srgbClr val="00B050"/>
                </a:solidFill>
                <a:latin typeface="Calibri" pitchFamily="34" charset="0"/>
              </a:rPr>
              <a:t>Moteur</a:t>
            </a:r>
          </a:p>
        </p:txBody>
      </p:sp>
      <p:sp>
        <p:nvSpPr>
          <p:cNvPr id="68623" name="ZoneTexte 47"/>
          <p:cNvSpPr txBox="1">
            <a:spLocks noChangeArrowheads="1"/>
          </p:cNvSpPr>
          <p:nvPr/>
        </p:nvSpPr>
        <p:spPr bwMode="auto">
          <a:xfrm>
            <a:off x="5638800" y="3200400"/>
            <a:ext cx="839788" cy="261938"/>
          </a:xfrm>
          <a:prstGeom prst="rect">
            <a:avLst/>
          </a:prstGeom>
          <a:noFill/>
          <a:ln w="9525">
            <a:noFill/>
            <a:miter lim="800000"/>
            <a:headEnd/>
            <a:tailEnd/>
          </a:ln>
        </p:spPr>
        <p:txBody>
          <a:bodyPr>
            <a:spAutoFit/>
          </a:bodyPr>
          <a:lstStyle/>
          <a:p>
            <a:r>
              <a:rPr lang="fr-FR" sz="1100">
                <a:solidFill>
                  <a:srgbClr val="0070C0"/>
                </a:solidFill>
                <a:latin typeface="Calibri" pitchFamily="34" charset="0"/>
              </a:rPr>
              <a:t>Récepteur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Espace réservé du contenu 1"/>
          <p:cNvSpPr>
            <a:spLocks noGrp="1"/>
          </p:cNvSpPr>
          <p:nvPr>
            <p:ph sz="quarter" idx="15"/>
          </p:nvPr>
        </p:nvSpPr>
        <p:spPr>
          <a:xfrm>
            <a:off x="304800" y="981075"/>
            <a:ext cx="7839075" cy="5267325"/>
          </a:xfrm>
        </p:spPr>
        <p:txBody>
          <a:bodyPr/>
          <a:lstStyle/>
          <a:p>
            <a:r>
              <a:rPr smtClean="0"/>
              <a:t>Roulements à billes</a:t>
            </a:r>
          </a:p>
          <a:p>
            <a:r>
              <a:rPr smtClean="0"/>
              <a:t>Contact radial</a:t>
            </a:r>
          </a:p>
          <a:p>
            <a:r>
              <a:rPr smtClean="0"/>
              <a:t>Montages en « demi rotules » et montage rotule + linéaire annulaire</a:t>
            </a:r>
          </a:p>
        </p:txBody>
      </p:sp>
      <p:sp>
        <p:nvSpPr>
          <p:cNvPr id="6963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EF3D0474-19B4-4E07-9ED4-5A891D35210A}" type="slidenum">
              <a:rPr/>
              <a:pPr fontAlgn="base">
                <a:spcBef>
                  <a:spcPct val="0"/>
                </a:spcBef>
                <a:spcAft>
                  <a:spcPct val="0"/>
                </a:spcAft>
              </a:pPr>
              <a:t>13</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Roulements</a:t>
            </a:r>
            <a:endParaRPr dirty="0"/>
          </a:p>
        </p:txBody>
      </p:sp>
      <p:cxnSp>
        <p:nvCxnSpPr>
          <p:cNvPr id="47" name="Connecteur droit 46"/>
          <p:cNvCxnSpPr/>
          <p:nvPr/>
        </p:nvCxnSpPr>
        <p:spPr>
          <a:xfrm>
            <a:off x="2757488" y="2603500"/>
            <a:ext cx="0" cy="6937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2763838" y="2951163"/>
            <a:ext cx="9652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3729038" y="2603500"/>
            <a:ext cx="0" cy="6937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9639" name="Groupe 77"/>
          <p:cNvGrpSpPr>
            <a:grpSpLocks/>
          </p:cNvGrpSpPr>
          <p:nvPr/>
        </p:nvGrpSpPr>
        <p:grpSpPr bwMode="auto">
          <a:xfrm>
            <a:off x="3289300" y="5457825"/>
            <a:ext cx="330200" cy="371475"/>
            <a:chOff x="5411484" y="3570513"/>
            <a:chExt cx="551543" cy="624115"/>
          </a:xfrm>
        </p:grpSpPr>
        <p:sp>
          <p:nvSpPr>
            <p:cNvPr id="79" name="Rectangle 78"/>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0" name="Connecteur droit 79"/>
            <p:cNvCxnSpPr/>
            <p:nvPr/>
          </p:nvCxnSpPr>
          <p:spPr>
            <a:xfrm>
              <a:off x="5687256"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rot="5400000">
              <a:off x="5687257" y="3731427"/>
              <a:ext cx="0" cy="3022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40" name="Groupe 81"/>
          <p:cNvGrpSpPr>
            <a:grpSpLocks/>
          </p:cNvGrpSpPr>
          <p:nvPr/>
        </p:nvGrpSpPr>
        <p:grpSpPr bwMode="auto">
          <a:xfrm>
            <a:off x="2887663" y="5457825"/>
            <a:ext cx="328612" cy="371475"/>
            <a:chOff x="5411484" y="3570513"/>
            <a:chExt cx="551543" cy="624115"/>
          </a:xfrm>
        </p:grpSpPr>
        <p:sp>
          <p:nvSpPr>
            <p:cNvPr id="83" name="Rectangle 82"/>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4" name="Connecteur droit 83"/>
            <p:cNvCxnSpPr/>
            <p:nvPr/>
          </p:nvCxnSpPr>
          <p:spPr>
            <a:xfrm>
              <a:off x="5685923"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rot="5400000">
              <a:off x="5688588" y="3730696"/>
              <a:ext cx="0" cy="30374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69641" name="Picture 4"/>
          <p:cNvPicPr>
            <a:picLocks noChangeAspect="1" noChangeArrowheads="1"/>
          </p:cNvPicPr>
          <p:nvPr/>
        </p:nvPicPr>
        <p:blipFill>
          <a:blip r:embed="rId2"/>
          <a:srcRect/>
          <a:stretch>
            <a:fillRect/>
          </a:stretch>
        </p:blipFill>
        <p:spPr bwMode="auto">
          <a:xfrm>
            <a:off x="457200" y="2603500"/>
            <a:ext cx="2125663" cy="4113213"/>
          </a:xfrm>
          <a:prstGeom prst="rect">
            <a:avLst/>
          </a:prstGeom>
          <a:noFill/>
          <a:ln w="9525">
            <a:noFill/>
            <a:miter lim="800000"/>
            <a:headEnd/>
            <a:tailEnd/>
          </a:ln>
        </p:spPr>
      </p:pic>
      <p:grpSp>
        <p:nvGrpSpPr>
          <p:cNvPr id="69642" name="Groupe 89"/>
          <p:cNvGrpSpPr>
            <a:grpSpLocks/>
          </p:cNvGrpSpPr>
          <p:nvPr/>
        </p:nvGrpSpPr>
        <p:grpSpPr bwMode="auto">
          <a:xfrm>
            <a:off x="3289300" y="3336925"/>
            <a:ext cx="330200" cy="373063"/>
            <a:chOff x="5411484" y="3570513"/>
            <a:chExt cx="551543" cy="624115"/>
          </a:xfrm>
        </p:grpSpPr>
        <p:sp>
          <p:nvSpPr>
            <p:cNvPr id="91" name="Rectangle 90"/>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2" name="Connecteur droit 91"/>
            <p:cNvCxnSpPr/>
            <p:nvPr/>
          </p:nvCxnSpPr>
          <p:spPr>
            <a:xfrm>
              <a:off x="5687256" y="3729861"/>
              <a:ext cx="0" cy="30541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5400000">
              <a:off x="5687257" y="3732753"/>
              <a:ext cx="0" cy="3022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43" name="Groupe 93"/>
          <p:cNvGrpSpPr>
            <a:grpSpLocks/>
          </p:cNvGrpSpPr>
          <p:nvPr/>
        </p:nvGrpSpPr>
        <p:grpSpPr bwMode="auto">
          <a:xfrm>
            <a:off x="2887663" y="3336925"/>
            <a:ext cx="328612" cy="371475"/>
            <a:chOff x="5411484" y="3570513"/>
            <a:chExt cx="551543" cy="624115"/>
          </a:xfrm>
        </p:grpSpPr>
        <p:sp>
          <p:nvSpPr>
            <p:cNvPr id="95" name="Rectangle 94"/>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6" name="Connecteur droit 95"/>
            <p:cNvCxnSpPr/>
            <p:nvPr/>
          </p:nvCxnSpPr>
          <p:spPr>
            <a:xfrm>
              <a:off x="5685923"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rot="5400000">
              <a:off x="5688588" y="3730696"/>
              <a:ext cx="0" cy="30374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5" name="Connecteur droit 64"/>
          <p:cNvCxnSpPr/>
          <p:nvPr/>
        </p:nvCxnSpPr>
        <p:spPr>
          <a:xfrm>
            <a:off x="3246438" y="2951163"/>
            <a:ext cx="0" cy="31337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98" name="Multiplier 97"/>
          <p:cNvSpPr/>
          <p:nvPr/>
        </p:nvSpPr>
        <p:spPr>
          <a:xfrm>
            <a:off x="3146425" y="3614738"/>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3" name="Multiplier 102"/>
          <p:cNvSpPr/>
          <p:nvPr/>
        </p:nvSpPr>
        <p:spPr>
          <a:xfrm>
            <a:off x="2757488" y="313372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4" name="Multiplier 103"/>
          <p:cNvSpPr/>
          <p:nvPr/>
        </p:nvSpPr>
        <p:spPr>
          <a:xfrm>
            <a:off x="3514725" y="312737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5" name="Multiplier 104"/>
          <p:cNvSpPr/>
          <p:nvPr/>
        </p:nvSpPr>
        <p:spPr>
          <a:xfrm>
            <a:off x="3146425" y="524827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6" name="Multiplier 105"/>
          <p:cNvSpPr/>
          <p:nvPr/>
        </p:nvSpPr>
        <p:spPr>
          <a:xfrm>
            <a:off x="2782888" y="58277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7" name="Multiplier 106"/>
          <p:cNvSpPr/>
          <p:nvPr/>
        </p:nvSpPr>
        <p:spPr>
          <a:xfrm>
            <a:off x="3519488" y="58277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69651" name="Picture 2"/>
          <p:cNvPicPr>
            <a:picLocks noChangeAspect="1" noChangeArrowheads="1"/>
          </p:cNvPicPr>
          <p:nvPr/>
        </p:nvPicPr>
        <p:blipFill>
          <a:blip r:embed="rId3"/>
          <a:srcRect l="16821" t="23265" r="16811" b="26694"/>
          <a:stretch>
            <a:fillRect/>
          </a:stretch>
        </p:blipFill>
        <p:spPr bwMode="auto">
          <a:xfrm>
            <a:off x="3933825" y="2828925"/>
            <a:ext cx="2427288" cy="3255963"/>
          </a:xfrm>
          <a:prstGeom prst="rect">
            <a:avLst/>
          </a:prstGeom>
          <a:noFill/>
          <a:ln w="9525">
            <a:noFill/>
            <a:miter lim="800000"/>
            <a:headEnd/>
            <a:tailEnd/>
          </a:ln>
        </p:spPr>
      </p:pic>
      <p:grpSp>
        <p:nvGrpSpPr>
          <p:cNvPr id="69652" name="Groupe 7"/>
          <p:cNvGrpSpPr>
            <a:grpSpLocks/>
          </p:cNvGrpSpPr>
          <p:nvPr/>
        </p:nvGrpSpPr>
        <p:grpSpPr bwMode="auto">
          <a:xfrm>
            <a:off x="6635750" y="2716213"/>
            <a:ext cx="971550" cy="3481387"/>
            <a:chOff x="7402573" y="2711413"/>
            <a:chExt cx="972326" cy="3482024"/>
          </a:xfrm>
        </p:grpSpPr>
        <p:cxnSp>
          <p:nvCxnSpPr>
            <p:cNvPr id="36" name="Connecteur droit 35"/>
            <p:cNvCxnSpPr/>
            <p:nvPr/>
          </p:nvCxnSpPr>
          <p:spPr>
            <a:xfrm>
              <a:off x="7402573" y="2711413"/>
              <a:ext cx="0" cy="6954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7408928" y="3059139"/>
              <a:ext cx="96597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8374899" y="2711413"/>
              <a:ext cx="0" cy="6954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9659" name="Groupe 38"/>
            <p:cNvGrpSpPr>
              <a:grpSpLocks/>
            </p:cNvGrpSpPr>
            <p:nvPr/>
          </p:nvGrpSpPr>
          <p:grpSpPr bwMode="auto">
            <a:xfrm>
              <a:off x="7935428" y="5566242"/>
              <a:ext cx="329008" cy="372299"/>
              <a:chOff x="5411484" y="3570513"/>
              <a:chExt cx="551543" cy="624115"/>
            </a:xfrm>
          </p:grpSpPr>
          <p:sp>
            <p:nvSpPr>
              <p:cNvPr id="40" name="Rectangle 39"/>
              <p:cNvSpPr/>
              <p:nvPr/>
            </p:nvSpPr>
            <p:spPr>
              <a:xfrm>
                <a:off x="5410449" y="3570543"/>
                <a:ext cx="551320" cy="622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1" name="Connecteur droit 40"/>
              <p:cNvCxnSpPr/>
              <p:nvPr/>
            </p:nvCxnSpPr>
            <p:spPr>
              <a:xfrm>
                <a:off x="5684777" y="3730248"/>
                <a:ext cx="0" cy="3034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rot="5400000">
                <a:off x="5687441" y="3730152"/>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0" name="Groupe 42"/>
            <p:cNvGrpSpPr>
              <a:grpSpLocks/>
            </p:cNvGrpSpPr>
            <p:nvPr/>
          </p:nvGrpSpPr>
          <p:grpSpPr bwMode="auto">
            <a:xfrm>
              <a:off x="7533591" y="5566241"/>
              <a:ext cx="329008" cy="372299"/>
              <a:chOff x="5411484" y="3570513"/>
              <a:chExt cx="551543" cy="624115"/>
            </a:xfrm>
          </p:grpSpPr>
          <p:sp>
            <p:nvSpPr>
              <p:cNvPr id="44" name="Rectangle 43"/>
              <p:cNvSpPr/>
              <p:nvPr/>
            </p:nvSpPr>
            <p:spPr>
              <a:xfrm>
                <a:off x="5410246" y="3570545"/>
                <a:ext cx="553984" cy="622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5" name="Connecteur droit 44"/>
              <p:cNvCxnSpPr/>
              <p:nvPr/>
            </p:nvCxnSpPr>
            <p:spPr>
              <a:xfrm>
                <a:off x="5687238" y="3730249"/>
                <a:ext cx="0" cy="3034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rot="5400000">
                <a:off x="5687240" y="3730154"/>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1" name="Groupe 47"/>
            <p:cNvGrpSpPr>
              <a:grpSpLocks/>
            </p:cNvGrpSpPr>
            <p:nvPr/>
          </p:nvGrpSpPr>
          <p:grpSpPr bwMode="auto">
            <a:xfrm>
              <a:off x="7935428" y="3445579"/>
              <a:ext cx="329008" cy="372299"/>
              <a:chOff x="5411484" y="3570513"/>
              <a:chExt cx="551543" cy="624115"/>
            </a:xfrm>
          </p:grpSpPr>
          <p:sp>
            <p:nvSpPr>
              <p:cNvPr id="49" name="Rectangle 48"/>
              <p:cNvSpPr/>
              <p:nvPr/>
            </p:nvSpPr>
            <p:spPr>
              <a:xfrm>
                <a:off x="5410449" y="3569495"/>
                <a:ext cx="551320" cy="62550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51" name="Connecteur droit 50"/>
              <p:cNvCxnSpPr/>
              <p:nvPr/>
            </p:nvCxnSpPr>
            <p:spPr>
              <a:xfrm>
                <a:off x="5684777" y="3729200"/>
                <a:ext cx="0" cy="3060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a:off x="5687441" y="3731767"/>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2" name="Groupe 52"/>
            <p:cNvGrpSpPr>
              <a:grpSpLocks/>
            </p:cNvGrpSpPr>
            <p:nvPr/>
          </p:nvGrpSpPr>
          <p:grpSpPr bwMode="auto">
            <a:xfrm>
              <a:off x="7533591" y="3445371"/>
              <a:ext cx="329008" cy="372299"/>
              <a:chOff x="5411484" y="3570513"/>
              <a:chExt cx="551543" cy="624115"/>
            </a:xfrm>
          </p:grpSpPr>
          <p:sp>
            <p:nvSpPr>
              <p:cNvPr id="54" name="Rectangle 53"/>
              <p:cNvSpPr/>
              <p:nvPr/>
            </p:nvSpPr>
            <p:spPr>
              <a:xfrm>
                <a:off x="5410246" y="3569844"/>
                <a:ext cx="553984" cy="62550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55" name="Connecteur droit 54"/>
              <p:cNvCxnSpPr/>
              <p:nvPr/>
            </p:nvCxnSpPr>
            <p:spPr>
              <a:xfrm>
                <a:off x="5687238" y="3729548"/>
                <a:ext cx="0" cy="3060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5687240" y="3732116"/>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a:off x="7891914" y="3059139"/>
              <a:ext cx="0" cy="31342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Multiplier 57"/>
            <p:cNvSpPr/>
            <p:nvPr/>
          </p:nvSpPr>
          <p:spPr>
            <a:xfrm>
              <a:off x="7791822" y="3818102"/>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9" name="Multiplier 58"/>
            <p:cNvSpPr/>
            <p:nvPr/>
          </p:nvSpPr>
          <p:spPr>
            <a:xfrm>
              <a:off x="7402573" y="3241735"/>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0" name="Multiplier 59"/>
            <p:cNvSpPr/>
            <p:nvPr/>
          </p:nvSpPr>
          <p:spPr>
            <a:xfrm>
              <a:off x="8160416" y="3235384"/>
              <a:ext cx="208128"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1" name="Multiplier 60"/>
            <p:cNvSpPr/>
            <p:nvPr/>
          </p:nvSpPr>
          <p:spPr>
            <a:xfrm>
              <a:off x="7791822" y="5356672"/>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4" name="Multiplier 63"/>
            <p:cNvSpPr/>
            <p:nvPr/>
          </p:nvSpPr>
          <p:spPr>
            <a:xfrm>
              <a:off x="7787055" y="5937803"/>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66" name="Multiplier 65"/>
          <p:cNvSpPr/>
          <p:nvPr/>
        </p:nvSpPr>
        <p:spPr>
          <a:xfrm>
            <a:off x="7015163" y="3297238"/>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7" name="Multiplier 66"/>
          <p:cNvSpPr/>
          <p:nvPr/>
        </p:nvSpPr>
        <p:spPr>
          <a:xfrm>
            <a:off x="6626225" y="38211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8" name="Multiplier 67"/>
          <p:cNvSpPr/>
          <p:nvPr/>
        </p:nvSpPr>
        <p:spPr>
          <a:xfrm>
            <a:off x="7383463" y="381476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p:cNvCxnSpPr>
            <a:endCxn id="21" idx="2"/>
          </p:cNvCxnSpPr>
          <p:nvPr/>
        </p:nvCxnSpPr>
        <p:spPr>
          <a:xfrm>
            <a:off x="4767263" y="3225800"/>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391025" y="2452688"/>
            <a:ext cx="196850" cy="3270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3" name="Connecteur droit 42"/>
          <p:cNvCxnSpPr/>
          <p:nvPr/>
        </p:nvCxnSpPr>
        <p:spPr>
          <a:xfrm>
            <a:off x="510222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11725" y="3060700"/>
            <a:ext cx="198438" cy="3302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 name="Espace réservé du texte 4"/>
          <p:cNvSpPr>
            <a:spLocks noGrp="1"/>
          </p:cNvSpPr>
          <p:nvPr>
            <p:ph type="body" sz="quarter" idx="13"/>
          </p:nvPr>
        </p:nvSpPr>
        <p:spPr>
          <a:xfrm>
            <a:off x="304800" y="381000"/>
            <a:ext cx="7939088" cy="527050"/>
          </a:xfrm>
        </p:spPr>
        <p:txBody>
          <a:bodyPr/>
          <a:lstStyle/>
          <a:p>
            <a:pPr fontAlgn="auto">
              <a:spcAft>
                <a:spcPts val="0"/>
              </a:spcAft>
              <a:defRPr/>
            </a:pPr>
            <a:r>
              <a:rPr dirty="0" smtClean="0"/>
              <a:t>Perforateur - </a:t>
            </a:r>
            <a:r>
              <a:rPr dirty="0" smtClean="0"/>
              <a:t>Perçage</a:t>
            </a:r>
            <a:endParaRPr dirty="0"/>
          </a:p>
        </p:txBody>
      </p:sp>
      <p:sp>
        <p:nvSpPr>
          <p:cNvPr id="70662"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6DDF185E-B95A-4839-9657-6D36E44B7161}" type="slidenum">
              <a:rPr/>
              <a:pPr fontAlgn="base">
                <a:spcBef>
                  <a:spcPct val="0"/>
                </a:spcBef>
                <a:spcAft>
                  <a:spcPct val="0"/>
                </a:spcAft>
              </a:pPr>
              <a:t>14</a:t>
            </a:fld>
            <a:endParaRPr/>
          </a:p>
        </p:txBody>
      </p:sp>
      <p:cxnSp>
        <p:nvCxnSpPr>
          <p:cNvPr id="7" name="Connecteur droit 6"/>
          <p:cNvCxnSpPr>
            <a:stCxn id="21" idx="4"/>
            <a:endCxn id="12" idx="0"/>
          </p:cNvCxnSpPr>
          <p:nvPr/>
        </p:nvCxnSpPr>
        <p:spPr>
          <a:xfrm>
            <a:off x="5010150" y="3316288"/>
            <a:ext cx="15875" cy="2133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0664" name="Groupe 7"/>
          <p:cNvGrpSpPr>
            <a:grpSpLocks/>
          </p:cNvGrpSpPr>
          <p:nvPr/>
        </p:nvGrpSpPr>
        <p:grpSpPr bwMode="auto">
          <a:xfrm>
            <a:off x="4906963" y="5403850"/>
            <a:ext cx="247650" cy="249238"/>
            <a:chOff x="2264240" y="1736142"/>
            <a:chExt cx="319020" cy="319020"/>
          </a:xfrm>
        </p:grpSpPr>
        <p:sp>
          <p:nvSpPr>
            <p:cNvPr id="12" name="Ellipse 11"/>
            <p:cNvSpPr/>
            <p:nvPr/>
          </p:nvSpPr>
          <p:spPr>
            <a:xfrm>
              <a:off x="2315364" y="1793037"/>
              <a:ext cx="204500" cy="205230"/>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7" name="Arc 16"/>
            <p:cNvSpPr/>
            <p:nvPr/>
          </p:nvSpPr>
          <p:spPr>
            <a:xfrm>
              <a:off x="2264240" y="1736142"/>
              <a:ext cx="319020" cy="31902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grpSp>
      <p:cxnSp>
        <p:nvCxnSpPr>
          <p:cNvPr id="20" name="Connecteur droit 19"/>
          <p:cNvCxnSpPr/>
          <p:nvPr/>
        </p:nvCxnSpPr>
        <p:spPr>
          <a:xfrm>
            <a:off x="4760913" y="5527675"/>
            <a:ext cx="1460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4919663" y="3135313"/>
            <a:ext cx="182562" cy="180975"/>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25" name="Connecteur droit 24"/>
          <p:cNvCxnSpPr>
            <a:endCxn id="21" idx="0"/>
          </p:cNvCxnSpPr>
          <p:nvPr/>
        </p:nvCxnSpPr>
        <p:spPr>
          <a:xfrm flipH="1">
            <a:off x="5010150" y="2857500"/>
            <a:ext cx="0" cy="2778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916488" y="2813050"/>
            <a:ext cx="0" cy="12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906963" y="2857500"/>
            <a:ext cx="1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5718175" y="28194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5110163" y="2857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105400" y="281305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117" idx="4"/>
          </p:cNvCxnSpPr>
          <p:nvPr/>
        </p:nvCxnSpPr>
        <p:spPr>
          <a:xfrm>
            <a:off x="5414963" y="2522538"/>
            <a:ext cx="0" cy="33496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5110163" y="2730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5102225" y="26670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5729288" y="2667000"/>
            <a:ext cx="0" cy="127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87667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29577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463232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67" idx="4"/>
            <a:endCxn id="72" idx="0"/>
          </p:cNvCxnSpPr>
          <p:nvPr/>
        </p:nvCxnSpPr>
        <p:spPr>
          <a:xfrm>
            <a:off x="4487863" y="2695575"/>
            <a:ext cx="1587" cy="3714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4129088" y="2822575"/>
            <a:ext cx="6826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4319588" y="2316163"/>
            <a:ext cx="3365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029075" y="2728913"/>
            <a:ext cx="114300"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387667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V="1">
            <a:off x="494982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811713" y="2728913"/>
            <a:ext cx="138112"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4408488" y="2536825"/>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69" name="Connecteur droit 68"/>
          <p:cNvCxnSpPr>
            <a:endCxn id="67" idx="0"/>
          </p:cNvCxnSpPr>
          <p:nvPr/>
        </p:nvCxnSpPr>
        <p:spPr>
          <a:xfrm>
            <a:off x="4487863" y="2301875"/>
            <a:ext cx="0" cy="234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410075" y="3067050"/>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74" name="Arc 73"/>
          <p:cNvSpPr/>
          <p:nvPr/>
        </p:nvSpPr>
        <p:spPr>
          <a:xfrm flipH="1">
            <a:off x="4364038" y="3022600"/>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6" name="Connecteur droit 75"/>
          <p:cNvCxnSpPr/>
          <p:nvPr/>
        </p:nvCxnSpPr>
        <p:spPr>
          <a:xfrm>
            <a:off x="4611688" y="3146425"/>
            <a:ext cx="15557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flipV="1">
            <a:off x="4760913" y="3132138"/>
            <a:ext cx="0" cy="23955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295775" y="153828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4313238" y="1577975"/>
            <a:ext cx="0" cy="8001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stCxn id="89" idx="6"/>
          </p:cNvCxnSpPr>
          <p:nvPr/>
        </p:nvCxnSpPr>
        <p:spPr>
          <a:xfrm>
            <a:off x="2603500" y="1978025"/>
            <a:ext cx="17160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444750" y="1898650"/>
            <a:ext cx="158750" cy="158750"/>
          </a:xfrm>
          <a:prstGeom prst="ellipse">
            <a:avLst/>
          </a:prstGeom>
          <a:noFill/>
          <a:ln w="28575">
            <a:solidFill>
              <a:srgbClr val="0070C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90" name="Arc 89"/>
          <p:cNvSpPr/>
          <p:nvPr/>
        </p:nvSpPr>
        <p:spPr>
          <a:xfrm flipH="1">
            <a:off x="2398713"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95" name="Connecteur droit 94"/>
          <p:cNvCxnSpPr/>
          <p:nvPr/>
        </p:nvCxnSpPr>
        <p:spPr>
          <a:xfrm flipV="1">
            <a:off x="2520950" y="2101850"/>
            <a:ext cx="0" cy="18557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2524125" y="3957638"/>
            <a:ext cx="2227263"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0700" name="Groupe 98"/>
          <p:cNvGrpSpPr>
            <a:grpSpLocks/>
          </p:cNvGrpSpPr>
          <p:nvPr/>
        </p:nvGrpSpPr>
        <p:grpSpPr bwMode="auto">
          <a:xfrm>
            <a:off x="3244850" y="4195763"/>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stCxn id="100" idx="0"/>
          </p:cNvCxnSpPr>
          <p:nvPr/>
        </p:nvCxnSpPr>
        <p:spPr>
          <a:xfrm flipV="1">
            <a:off x="3424238" y="3956050"/>
            <a:ext cx="0" cy="2397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04" name="Arc 103"/>
          <p:cNvSpPr/>
          <p:nvPr/>
        </p:nvSpPr>
        <p:spPr>
          <a:xfrm flipH="1" flipV="1">
            <a:off x="2397125"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sp>
        <p:nvSpPr>
          <p:cNvPr id="117" name="Ellipse 116"/>
          <p:cNvSpPr/>
          <p:nvPr/>
        </p:nvSpPr>
        <p:spPr>
          <a:xfrm>
            <a:off x="5335588" y="2363788"/>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18" name="Arc 117"/>
          <p:cNvSpPr/>
          <p:nvPr/>
        </p:nvSpPr>
        <p:spPr>
          <a:xfrm>
            <a:off x="5289550" y="2319338"/>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120" name="Connecteur droit 119"/>
          <p:cNvCxnSpPr/>
          <p:nvPr/>
        </p:nvCxnSpPr>
        <p:spPr>
          <a:xfrm>
            <a:off x="4598988" y="2616200"/>
            <a:ext cx="3476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4930775" y="2443163"/>
            <a:ext cx="3492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H="1" flipV="1">
            <a:off x="4930775" y="2436813"/>
            <a:ext cx="3175" cy="1730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24125" y="2616200"/>
            <a:ext cx="1866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p:cNvCxnSpPr>
            <a:endCxn id="21" idx="2"/>
          </p:cNvCxnSpPr>
          <p:nvPr/>
        </p:nvCxnSpPr>
        <p:spPr>
          <a:xfrm>
            <a:off x="4767263" y="3225800"/>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391025" y="2452688"/>
            <a:ext cx="196850" cy="3270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3" name="Connecteur droit 42"/>
          <p:cNvCxnSpPr/>
          <p:nvPr/>
        </p:nvCxnSpPr>
        <p:spPr>
          <a:xfrm>
            <a:off x="510222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11725" y="3060700"/>
            <a:ext cx="198438" cy="3302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 name="Espace réservé du texte 4"/>
          <p:cNvSpPr>
            <a:spLocks noGrp="1"/>
          </p:cNvSpPr>
          <p:nvPr>
            <p:ph type="body" sz="quarter" idx="13"/>
          </p:nvPr>
        </p:nvSpPr>
        <p:spPr>
          <a:xfrm>
            <a:off x="304800" y="381000"/>
            <a:ext cx="7939088" cy="527050"/>
          </a:xfrm>
        </p:spPr>
        <p:txBody>
          <a:bodyPr/>
          <a:lstStyle/>
          <a:p>
            <a:pPr fontAlgn="auto">
              <a:spcAft>
                <a:spcPts val="0"/>
              </a:spcAft>
              <a:defRPr/>
            </a:pPr>
            <a:r>
              <a:rPr dirty="0" smtClean="0"/>
              <a:t>Perforateur – perçage + burinage</a:t>
            </a:r>
            <a:endParaRPr dirty="0"/>
          </a:p>
        </p:txBody>
      </p:sp>
      <p:sp>
        <p:nvSpPr>
          <p:cNvPr id="71686"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04A72A59-44DD-4F56-BD92-73D6AA7FE133}" type="slidenum">
              <a:rPr/>
              <a:pPr fontAlgn="base">
                <a:spcBef>
                  <a:spcPct val="0"/>
                </a:spcBef>
                <a:spcAft>
                  <a:spcPct val="0"/>
                </a:spcAft>
              </a:pPr>
              <a:t>15</a:t>
            </a:fld>
            <a:endParaRPr/>
          </a:p>
        </p:txBody>
      </p:sp>
      <p:cxnSp>
        <p:nvCxnSpPr>
          <p:cNvPr id="7" name="Connecteur droit 6"/>
          <p:cNvCxnSpPr>
            <a:stCxn id="21" idx="4"/>
            <a:endCxn id="12" idx="0"/>
          </p:cNvCxnSpPr>
          <p:nvPr/>
        </p:nvCxnSpPr>
        <p:spPr>
          <a:xfrm>
            <a:off x="5010150" y="3316288"/>
            <a:ext cx="15875" cy="2133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1688" name="Groupe 7"/>
          <p:cNvGrpSpPr>
            <a:grpSpLocks/>
          </p:cNvGrpSpPr>
          <p:nvPr/>
        </p:nvGrpSpPr>
        <p:grpSpPr bwMode="auto">
          <a:xfrm>
            <a:off x="4906963" y="5403850"/>
            <a:ext cx="247650" cy="249238"/>
            <a:chOff x="2264240" y="1736142"/>
            <a:chExt cx="319020" cy="319020"/>
          </a:xfrm>
        </p:grpSpPr>
        <p:sp>
          <p:nvSpPr>
            <p:cNvPr id="12" name="Ellipse 11"/>
            <p:cNvSpPr/>
            <p:nvPr/>
          </p:nvSpPr>
          <p:spPr>
            <a:xfrm>
              <a:off x="2315364" y="1793037"/>
              <a:ext cx="204500" cy="205230"/>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7" name="Arc 16"/>
            <p:cNvSpPr/>
            <p:nvPr/>
          </p:nvSpPr>
          <p:spPr>
            <a:xfrm>
              <a:off x="2264240" y="1736142"/>
              <a:ext cx="319020" cy="31902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grpSp>
      <p:cxnSp>
        <p:nvCxnSpPr>
          <p:cNvPr id="20" name="Connecteur droit 19"/>
          <p:cNvCxnSpPr/>
          <p:nvPr/>
        </p:nvCxnSpPr>
        <p:spPr>
          <a:xfrm>
            <a:off x="4760913" y="5527675"/>
            <a:ext cx="1460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4919663" y="3135313"/>
            <a:ext cx="182562" cy="180975"/>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25" name="Connecteur droit 24"/>
          <p:cNvCxnSpPr>
            <a:endCxn id="21" idx="0"/>
          </p:cNvCxnSpPr>
          <p:nvPr/>
        </p:nvCxnSpPr>
        <p:spPr>
          <a:xfrm flipH="1">
            <a:off x="5010150" y="2857500"/>
            <a:ext cx="0" cy="2778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916488" y="2813050"/>
            <a:ext cx="0" cy="12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906963" y="2857500"/>
            <a:ext cx="1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5718175" y="28194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5110163" y="2857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105400" y="281305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117" idx="4"/>
          </p:cNvCxnSpPr>
          <p:nvPr/>
        </p:nvCxnSpPr>
        <p:spPr>
          <a:xfrm>
            <a:off x="5414963" y="2522538"/>
            <a:ext cx="0" cy="33496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5110163" y="2730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5102225" y="26670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5729288" y="2667000"/>
            <a:ext cx="0" cy="127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87667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295775" y="226853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463232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67" idx="4"/>
            <a:endCxn id="72" idx="0"/>
          </p:cNvCxnSpPr>
          <p:nvPr/>
        </p:nvCxnSpPr>
        <p:spPr>
          <a:xfrm>
            <a:off x="4487863" y="2695575"/>
            <a:ext cx="1587" cy="3714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4129088" y="2822575"/>
            <a:ext cx="6826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4319588" y="2316163"/>
            <a:ext cx="3365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029075" y="2728913"/>
            <a:ext cx="114300"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387667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V="1">
            <a:off x="494982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811713" y="2728913"/>
            <a:ext cx="138112"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4408488" y="2536825"/>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69" name="Connecteur droit 68"/>
          <p:cNvCxnSpPr>
            <a:endCxn id="67" idx="0"/>
          </p:cNvCxnSpPr>
          <p:nvPr/>
        </p:nvCxnSpPr>
        <p:spPr>
          <a:xfrm>
            <a:off x="4487863" y="2301875"/>
            <a:ext cx="0" cy="234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410075" y="3067050"/>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74" name="Arc 73"/>
          <p:cNvSpPr/>
          <p:nvPr/>
        </p:nvSpPr>
        <p:spPr>
          <a:xfrm flipH="1">
            <a:off x="4364038" y="3022600"/>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6" name="Connecteur droit 75"/>
          <p:cNvCxnSpPr/>
          <p:nvPr/>
        </p:nvCxnSpPr>
        <p:spPr>
          <a:xfrm>
            <a:off x="4611688" y="3146425"/>
            <a:ext cx="15557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flipV="1">
            <a:off x="4760913" y="3132138"/>
            <a:ext cx="0" cy="23955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295775" y="153828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4313238" y="2225675"/>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stCxn id="89" idx="6"/>
          </p:cNvCxnSpPr>
          <p:nvPr/>
        </p:nvCxnSpPr>
        <p:spPr>
          <a:xfrm>
            <a:off x="2603500" y="1978025"/>
            <a:ext cx="127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444750" y="1898650"/>
            <a:ext cx="158750" cy="158750"/>
          </a:xfrm>
          <a:prstGeom prst="ellipse">
            <a:avLst/>
          </a:prstGeom>
          <a:noFill/>
          <a:ln w="28575">
            <a:solidFill>
              <a:srgbClr val="0070C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90" name="Arc 89"/>
          <p:cNvSpPr/>
          <p:nvPr/>
        </p:nvSpPr>
        <p:spPr>
          <a:xfrm flipH="1">
            <a:off x="2398713"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95" name="Connecteur droit 94"/>
          <p:cNvCxnSpPr/>
          <p:nvPr/>
        </p:nvCxnSpPr>
        <p:spPr>
          <a:xfrm flipV="1">
            <a:off x="2520950" y="2101850"/>
            <a:ext cx="0" cy="18557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2524125" y="3957638"/>
            <a:ext cx="2227263"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1724" name="Groupe 98"/>
          <p:cNvGrpSpPr>
            <a:grpSpLocks/>
          </p:cNvGrpSpPr>
          <p:nvPr/>
        </p:nvGrpSpPr>
        <p:grpSpPr bwMode="auto">
          <a:xfrm>
            <a:off x="3244850" y="4195763"/>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stCxn id="100" idx="0"/>
          </p:cNvCxnSpPr>
          <p:nvPr/>
        </p:nvCxnSpPr>
        <p:spPr>
          <a:xfrm flipV="1">
            <a:off x="3424238" y="3956050"/>
            <a:ext cx="0" cy="2397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04" name="Arc 103"/>
          <p:cNvSpPr/>
          <p:nvPr/>
        </p:nvSpPr>
        <p:spPr>
          <a:xfrm flipH="1" flipV="1">
            <a:off x="2397125"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sp>
        <p:nvSpPr>
          <p:cNvPr id="117" name="Ellipse 116"/>
          <p:cNvSpPr/>
          <p:nvPr/>
        </p:nvSpPr>
        <p:spPr>
          <a:xfrm>
            <a:off x="5335588" y="2363788"/>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18" name="Arc 117"/>
          <p:cNvSpPr/>
          <p:nvPr/>
        </p:nvSpPr>
        <p:spPr>
          <a:xfrm>
            <a:off x="5289550" y="2319338"/>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120" name="Connecteur droit 119"/>
          <p:cNvCxnSpPr/>
          <p:nvPr/>
        </p:nvCxnSpPr>
        <p:spPr>
          <a:xfrm>
            <a:off x="4598988" y="2616200"/>
            <a:ext cx="3476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4930775" y="2443163"/>
            <a:ext cx="3492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H="1" flipV="1">
            <a:off x="4930775" y="2436813"/>
            <a:ext cx="3175" cy="1730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24125" y="2616200"/>
            <a:ext cx="1866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205413" y="2057400"/>
            <a:ext cx="7937" cy="1682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133975" y="1898650"/>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62" name="Arc 61"/>
          <p:cNvSpPr/>
          <p:nvPr/>
        </p:nvSpPr>
        <p:spPr>
          <a:xfrm>
            <a:off x="5087938" y="1854200"/>
            <a:ext cx="247650" cy="247650"/>
          </a:xfrm>
          <a:prstGeom prst="arc">
            <a:avLst>
              <a:gd name="adj1" fmla="val 6914994"/>
              <a:gd name="adj2" fmla="val 1534089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64" name="Connecteur droit 63"/>
          <p:cNvCxnSpPr/>
          <p:nvPr/>
        </p:nvCxnSpPr>
        <p:spPr>
          <a:xfrm>
            <a:off x="5411788" y="2209800"/>
            <a:ext cx="7937" cy="1666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a:off x="5213350" y="2209800"/>
            <a:ext cx="20637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8" name="Arc 67"/>
          <p:cNvSpPr/>
          <p:nvPr/>
        </p:nvSpPr>
        <p:spPr>
          <a:xfrm flipH="1">
            <a:off x="5087938" y="1854200"/>
            <a:ext cx="247650" cy="247650"/>
          </a:xfrm>
          <a:prstGeom prst="arc">
            <a:avLst>
              <a:gd name="adj1" fmla="val 6914994"/>
              <a:gd name="adj2" fmla="val 1534089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0" name="Connecteur droit 69"/>
          <p:cNvCxnSpPr/>
          <p:nvPr/>
        </p:nvCxnSpPr>
        <p:spPr>
          <a:xfrm>
            <a:off x="4303713" y="1573213"/>
            <a:ext cx="0" cy="1539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a:stCxn id="75" idx="3"/>
          </p:cNvCxnSpPr>
          <p:nvPr/>
        </p:nvCxnSpPr>
        <p:spPr>
          <a:xfrm>
            <a:off x="4540250" y="1985963"/>
            <a:ext cx="5445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41813" y="1822450"/>
            <a:ext cx="198437" cy="3270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8" name="Connecteur droit 77"/>
          <p:cNvCxnSpPr/>
          <p:nvPr/>
        </p:nvCxnSpPr>
        <p:spPr>
          <a:xfrm>
            <a:off x="4441825" y="1774825"/>
            <a:ext cx="0" cy="45085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4217988" y="1774825"/>
            <a:ext cx="0" cy="21113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216400" y="1785938"/>
            <a:ext cx="22542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3721100" y="1973263"/>
            <a:ext cx="4968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rot="16200000">
            <a:off x="3854451" y="1809750"/>
            <a:ext cx="196850" cy="3270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8" name="Connecteur droit 87"/>
          <p:cNvCxnSpPr/>
          <p:nvPr/>
        </p:nvCxnSpPr>
        <p:spPr>
          <a:xfrm>
            <a:off x="3952875" y="2071688"/>
            <a:ext cx="0" cy="1666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3952875" y="1727200"/>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flipH="1">
            <a:off x="2730500" y="1720850"/>
            <a:ext cx="157797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flipH="1">
            <a:off x="2730500" y="2238375"/>
            <a:ext cx="15890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rot="16200000">
            <a:off x="3282157" y="1815306"/>
            <a:ext cx="198438" cy="3270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5" name="Connecteur droit 104"/>
          <p:cNvCxnSpPr/>
          <p:nvPr/>
        </p:nvCxnSpPr>
        <p:spPr>
          <a:xfrm>
            <a:off x="2738438" y="1716088"/>
            <a:ext cx="0" cy="5222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3381375" y="2071688"/>
            <a:ext cx="0" cy="1666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3381375" y="1727200"/>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3122613" y="1978025"/>
            <a:ext cx="49688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1075"/>
            <a:ext cx="7839075" cy="5740400"/>
          </a:xfrm>
        </p:spPr>
        <p:txBody>
          <a:bodyPr>
            <a:normAutofit/>
          </a:bodyPr>
          <a:lstStyle/>
          <a:p>
            <a:pPr>
              <a:lnSpc>
                <a:spcPct val="90000"/>
              </a:lnSpc>
            </a:pPr>
            <a:r>
              <a:rPr smtClean="0"/>
              <a:t>Engrenages</a:t>
            </a:r>
          </a:p>
          <a:p>
            <a:pPr lvl="1">
              <a:lnSpc>
                <a:spcPct val="90000"/>
              </a:lnSpc>
            </a:pPr>
            <a:r>
              <a:rPr smtClean="0"/>
              <a:t>Matériau des pignons : ****</a:t>
            </a:r>
          </a:p>
          <a:p>
            <a:pPr lvl="2">
              <a:lnSpc>
                <a:spcPct val="90000"/>
              </a:lnSpc>
            </a:pPr>
            <a:r>
              <a:rPr smtClean="0"/>
              <a:t>Bonne résistance mécanique </a:t>
            </a:r>
          </a:p>
          <a:p>
            <a:pPr lvl="1">
              <a:lnSpc>
                <a:spcPct val="90000"/>
              </a:lnSpc>
            </a:pPr>
            <a:r>
              <a:rPr smtClean="0"/>
              <a:t>Fabrication des engrenages</a:t>
            </a:r>
          </a:p>
          <a:p>
            <a:pPr lvl="2">
              <a:lnSpc>
                <a:spcPct val="90000"/>
              </a:lnSpc>
            </a:pPr>
            <a:r>
              <a:rPr smtClean="0">
                <a:hlinkClick r:id="rId2" invalidUrl="http:///"/>
              </a:rPr>
              <a:t>http://</a:t>
            </a:r>
            <a:r>
              <a:rPr smtClean="0">
                <a:hlinkClick r:id="rId3"/>
              </a:rPr>
              <a:t>science.discovery.com/tv-shows/how-its-made/videos/how-its-made-gear-manufacturing.htm</a:t>
            </a:r>
            <a:endParaRPr smtClean="0"/>
          </a:p>
          <a:p>
            <a:pPr lvl="1">
              <a:lnSpc>
                <a:spcPct val="90000"/>
              </a:lnSpc>
            </a:pPr>
            <a:endParaRPr smtClean="0"/>
          </a:p>
          <a:p>
            <a:pPr lvl="1">
              <a:lnSpc>
                <a:spcPct val="90000"/>
              </a:lnSpc>
            </a:pPr>
            <a:endParaRPr smtClean="0"/>
          </a:p>
          <a:p>
            <a:pPr lvl="1">
              <a:lnSpc>
                <a:spcPct val="90000"/>
              </a:lnSpc>
            </a:pPr>
            <a:endParaRPr smtClean="0"/>
          </a:p>
          <a:p>
            <a:pPr lvl="1">
              <a:lnSpc>
                <a:spcPct val="90000"/>
              </a:lnSpc>
            </a:pPr>
            <a:endParaRPr smtClean="0"/>
          </a:p>
          <a:p>
            <a:pPr>
              <a:lnSpc>
                <a:spcPct val="90000"/>
              </a:lnSpc>
            </a:pPr>
            <a:r>
              <a:rPr smtClean="0"/>
              <a:t>Roulements</a:t>
            </a:r>
          </a:p>
          <a:p>
            <a:pPr lvl="1">
              <a:lnSpc>
                <a:spcPct val="90000"/>
              </a:lnSpc>
            </a:pPr>
            <a:r>
              <a:rPr smtClean="0"/>
              <a:t>Matériau : 100 Cr 6</a:t>
            </a:r>
          </a:p>
          <a:p>
            <a:pPr lvl="2">
              <a:lnSpc>
                <a:spcPct val="90000"/>
              </a:lnSpc>
            </a:pPr>
            <a:r>
              <a:rPr smtClean="0"/>
              <a:t>Bonne trempabilité, dureté élevée, permet d’obtenir une dureté de vie élevée du roulement</a:t>
            </a:r>
          </a:p>
          <a:p>
            <a:pPr lvl="1">
              <a:lnSpc>
                <a:spcPct val="90000"/>
              </a:lnSpc>
            </a:pPr>
            <a:r>
              <a:rPr smtClean="0"/>
              <a:t>Fabrication des roulements </a:t>
            </a:r>
          </a:p>
          <a:p>
            <a:pPr lvl="2">
              <a:lnSpc>
                <a:spcPct val="90000"/>
              </a:lnSpc>
            </a:pPr>
            <a:r>
              <a:rPr smtClean="0"/>
              <a:t>Voir vidéo</a:t>
            </a:r>
          </a:p>
        </p:txBody>
      </p:sp>
      <p:sp>
        <p:nvSpPr>
          <p:cNvPr id="7270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C287F4D-A613-41A4-922B-A427E00D4FB6}" type="slidenum">
              <a:rPr/>
              <a:pPr fontAlgn="base">
                <a:spcBef>
                  <a:spcPct val="0"/>
                </a:spcBef>
                <a:spcAft>
                  <a:spcPct val="0"/>
                </a:spcAft>
              </a:pPr>
              <a:t>16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2708" name="Picture 2" descr="http://img.directindustry.fr/images_di/photo-g/fraise-mere-16260-2405723.jpg"/>
          <p:cNvPicPr>
            <a:picLocks noChangeAspect="1" noChangeArrowheads="1"/>
          </p:cNvPicPr>
          <p:nvPr/>
        </p:nvPicPr>
        <p:blipFill>
          <a:blip r:embed="rId4"/>
          <a:srcRect l="18860" t="18427" r="8499" b="16566"/>
          <a:stretch>
            <a:fillRect/>
          </a:stretch>
        </p:blipFill>
        <p:spPr bwMode="auto">
          <a:xfrm>
            <a:off x="344488" y="2922588"/>
            <a:ext cx="931862" cy="1246187"/>
          </a:xfrm>
          <a:prstGeom prst="rect">
            <a:avLst/>
          </a:prstGeom>
          <a:noFill/>
          <a:ln w="9525">
            <a:noFill/>
            <a:miter lim="800000"/>
            <a:headEnd/>
            <a:tailEnd/>
          </a:ln>
        </p:spPr>
      </p:pic>
      <p:pic>
        <p:nvPicPr>
          <p:cNvPr id="72709" name="Picture 4" descr="http://www.engrenage-chapelle.com/sites/engrenage-la-chapelle/local/cache-vignettes/L300xH225/arton4-123fa.jpg"/>
          <p:cNvPicPr>
            <a:picLocks noChangeAspect="1" noChangeArrowheads="1"/>
          </p:cNvPicPr>
          <p:nvPr/>
        </p:nvPicPr>
        <p:blipFill>
          <a:blip r:embed="rId5"/>
          <a:srcRect/>
          <a:stretch>
            <a:fillRect/>
          </a:stretch>
        </p:blipFill>
        <p:spPr bwMode="auto">
          <a:xfrm>
            <a:off x="1449388" y="2922588"/>
            <a:ext cx="1673225" cy="1255712"/>
          </a:xfrm>
          <a:prstGeom prst="rect">
            <a:avLst/>
          </a:prstGeom>
          <a:noFill/>
          <a:ln w="9525">
            <a:noFill/>
            <a:miter lim="800000"/>
            <a:headEnd/>
            <a:tailEnd/>
          </a:ln>
        </p:spPr>
      </p:pic>
      <p:pic>
        <p:nvPicPr>
          <p:cNvPr id="72710" name="Picture 6" descr="http://www.hellopro.fr/images/produit-2/3/7/0/machines-a-tailler-par-outil-pignon-liebherr-165073.jpg"/>
          <p:cNvPicPr>
            <a:picLocks noChangeAspect="1" noChangeArrowheads="1"/>
          </p:cNvPicPr>
          <p:nvPr/>
        </p:nvPicPr>
        <p:blipFill>
          <a:blip r:embed="rId6"/>
          <a:srcRect/>
          <a:stretch>
            <a:fillRect/>
          </a:stretch>
        </p:blipFill>
        <p:spPr bwMode="auto">
          <a:xfrm>
            <a:off x="3489325" y="2922588"/>
            <a:ext cx="14287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3"/>
          <p:cNvSpPr txBox="1">
            <a:spLocks/>
          </p:cNvSpPr>
          <p:nvPr/>
        </p:nvSpPr>
        <p:spPr>
          <a:xfrm>
            <a:off x="304800" y="381000"/>
            <a:ext cx="8077200" cy="527050"/>
          </a:xfrm>
          <a:prstGeom prst="rect">
            <a:avLst/>
          </a:prstGeom>
          <a:solidFill>
            <a:schemeClr val="accent6">
              <a:shade val="75000"/>
            </a:schemeClr>
          </a:solidFill>
        </p:spPr>
        <p:txBody>
          <a:bodyPr>
            <a:normAutofit/>
          </a:bodyPr>
          <a:lstStyle>
            <a:lvl1pPr marL="0" marR="0" indent="0" algn="l" rtl="0" eaLnBrk="1" latinLnBrk="0" hangingPunct="1">
              <a:spcBef>
                <a:spcPct val="20000"/>
              </a:spcBef>
              <a:buFontTx/>
              <a:buNone/>
              <a:defRPr kumimoji="0" lang="fr-FR" sz="1100" b="1">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fontAlgn="auto">
              <a:spcAft>
                <a:spcPts val="0"/>
              </a:spcAft>
              <a:defRPr/>
            </a:pPr>
            <a:r>
              <a:rPr smtClean="0"/>
              <a:t>Perforateur – technologie</a:t>
            </a:r>
            <a:endParaRPr dirty="0"/>
          </a:p>
        </p:txBody>
      </p:sp>
      <p:sp>
        <p:nvSpPr>
          <p:cNvPr id="73730" name="Espace réservé du contenu 1"/>
          <p:cNvSpPr>
            <a:spLocks noGrp="1"/>
          </p:cNvSpPr>
          <p:nvPr>
            <p:ph sz="quarter" idx="15"/>
          </p:nvPr>
        </p:nvSpPr>
        <p:spPr>
          <a:xfrm>
            <a:off x="198438" y="908050"/>
            <a:ext cx="5083175" cy="3395663"/>
          </a:xfrm>
        </p:spPr>
        <p:txBody>
          <a:bodyPr/>
          <a:lstStyle/>
          <a:p>
            <a:r>
              <a:rPr sz="2000" smtClean="0"/>
              <a:t>Etanchéité statique</a:t>
            </a:r>
          </a:p>
          <a:p>
            <a:pPr lvl="1"/>
            <a:r>
              <a:rPr sz="1800" smtClean="0"/>
              <a:t>Pièces sans aucun mouvement relatif</a:t>
            </a:r>
          </a:p>
          <a:p>
            <a:r>
              <a:rPr sz="2000" smtClean="0"/>
              <a:t>Matériaux :</a:t>
            </a:r>
          </a:p>
          <a:p>
            <a:pPr lvl="1"/>
            <a:r>
              <a:rPr sz="1800" smtClean="0"/>
              <a:t>Papiers (Kraft + thermoplastique ou alu )</a:t>
            </a:r>
          </a:p>
          <a:p>
            <a:pPr lvl="1"/>
            <a:r>
              <a:rPr sz="1800" smtClean="0"/>
              <a:t>Lièges</a:t>
            </a:r>
          </a:p>
          <a:p>
            <a:pPr lvl="1"/>
            <a:r>
              <a:rPr sz="1800" smtClean="0"/>
              <a:t>Elastomères</a:t>
            </a:r>
          </a:p>
          <a:p>
            <a:pPr lvl="1"/>
            <a:r>
              <a:rPr sz="1800" smtClean="0"/>
              <a:t>Métalloplastiques</a:t>
            </a:r>
          </a:p>
          <a:p>
            <a:r>
              <a:rPr sz="2000" smtClean="0"/>
              <a:t>Qualité de surface</a:t>
            </a:r>
          </a:p>
          <a:p>
            <a:pPr lvl="1"/>
            <a:r>
              <a:rPr sz="1800" smtClean="0"/>
              <a:t>Ra &lt; 3,2 (bon usinage)</a:t>
            </a:r>
          </a:p>
          <a:p>
            <a:pPr lvl="1"/>
            <a:endParaRPr sz="1800" smtClean="0"/>
          </a:p>
        </p:txBody>
      </p:sp>
      <p:sp>
        <p:nvSpPr>
          <p:cNvPr id="7373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98C62CD-27AE-4897-A1D8-DDBEF35DE587}" type="slidenum">
              <a:rPr/>
              <a:pPr fontAlgn="base">
                <a:spcBef>
                  <a:spcPct val="0"/>
                </a:spcBef>
                <a:spcAft>
                  <a:spcPct val="0"/>
                </a:spcAft>
              </a:pPr>
              <a:t>17</a:t>
            </a:fld>
            <a:endParaRPr/>
          </a:p>
        </p:txBody>
      </p:sp>
      <p:sp>
        <p:nvSpPr>
          <p:cNvPr id="8" name="Espace réservé du texte 7"/>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3733" name="Picture 5"/>
          <p:cNvPicPr>
            <a:picLocks noChangeAspect="1" noChangeArrowheads="1"/>
          </p:cNvPicPr>
          <p:nvPr/>
        </p:nvPicPr>
        <p:blipFill>
          <a:blip r:embed="rId2"/>
          <a:srcRect/>
          <a:stretch>
            <a:fillRect/>
          </a:stretch>
        </p:blipFill>
        <p:spPr bwMode="auto">
          <a:xfrm>
            <a:off x="5470525" y="939800"/>
            <a:ext cx="2679700" cy="2628900"/>
          </a:xfrm>
          <a:prstGeom prst="rect">
            <a:avLst/>
          </a:prstGeom>
          <a:noFill/>
          <a:ln w="9525">
            <a:noFill/>
            <a:miter lim="800000"/>
            <a:headEnd/>
            <a:tailEnd/>
          </a:ln>
        </p:spPr>
      </p:pic>
      <p:pic>
        <p:nvPicPr>
          <p:cNvPr id="73734" name="Picture 4"/>
          <p:cNvPicPr>
            <a:picLocks noChangeAspect="1" noChangeArrowheads="1"/>
          </p:cNvPicPr>
          <p:nvPr/>
        </p:nvPicPr>
        <p:blipFill>
          <a:blip r:embed="rId3"/>
          <a:srcRect/>
          <a:stretch>
            <a:fillRect/>
          </a:stretch>
        </p:blipFill>
        <p:spPr bwMode="auto">
          <a:xfrm>
            <a:off x="1168400" y="4192588"/>
            <a:ext cx="2108200" cy="2308225"/>
          </a:xfrm>
          <a:prstGeom prst="rect">
            <a:avLst/>
          </a:prstGeom>
          <a:noFill/>
          <a:ln w="9525">
            <a:noFill/>
            <a:miter lim="800000"/>
            <a:headEnd/>
            <a:tailEnd/>
          </a:ln>
        </p:spPr>
      </p:pic>
      <p:pic>
        <p:nvPicPr>
          <p:cNvPr id="73735" name="Picture 6"/>
          <p:cNvPicPr>
            <a:picLocks noChangeAspect="1" noChangeArrowheads="1"/>
          </p:cNvPicPr>
          <p:nvPr/>
        </p:nvPicPr>
        <p:blipFill>
          <a:blip r:embed="rId4"/>
          <a:srcRect/>
          <a:stretch>
            <a:fillRect/>
          </a:stretch>
        </p:blipFill>
        <p:spPr bwMode="auto">
          <a:xfrm>
            <a:off x="4373563" y="4054475"/>
            <a:ext cx="2247900" cy="2584450"/>
          </a:xfrm>
          <a:prstGeom prst="rect">
            <a:avLst/>
          </a:prstGeom>
          <a:noFill/>
          <a:ln w="9525">
            <a:noFill/>
            <a:miter lim="800000"/>
            <a:headEnd/>
            <a:tailEnd/>
          </a:ln>
        </p:spPr>
      </p:pic>
      <p:sp>
        <p:nvSpPr>
          <p:cNvPr id="73736" name="ZoneTexte 8"/>
          <p:cNvSpPr txBox="1">
            <a:spLocks noChangeArrowheads="1"/>
          </p:cNvSpPr>
          <p:nvPr/>
        </p:nvSpPr>
        <p:spPr bwMode="auto">
          <a:xfrm>
            <a:off x="1168400" y="6500813"/>
            <a:ext cx="2108200" cy="368300"/>
          </a:xfrm>
          <a:prstGeom prst="rect">
            <a:avLst/>
          </a:prstGeom>
          <a:noFill/>
          <a:ln w="9525">
            <a:noFill/>
            <a:miter lim="800000"/>
            <a:headEnd/>
            <a:tailEnd/>
          </a:ln>
        </p:spPr>
        <p:txBody>
          <a:bodyPr>
            <a:spAutoFit/>
          </a:bodyPr>
          <a:lstStyle/>
          <a:p>
            <a:pPr algn="ctr"/>
            <a:r>
              <a:rPr lang="fr-FR" i="1">
                <a:latin typeface="Calibri" pitchFamily="34" charset="0"/>
              </a:rPr>
              <a:t>Joint torique</a:t>
            </a:r>
          </a:p>
        </p:txBody>
      </p:sp>
      <p:sp>
        <p:nvSpPr>
          <p:cNvPr id="73737" name="ZoneTexte 20"/>
          <p:cNvSpPr txBox="1">
            <a:spLocks noChangeArrowheads="1"/>
          </p:cNvSpPr>
          <p:nvPr/>
        </p:nvSpPr>
        <p:spPr bwMode="auto">
          <a:xfrm>
            <a:off x="4443413" y="6523038"/>
            <a:ext cx="2108200" cy="368300"/>
          </a:xfrm>
          <a:prstGeom prst="rect">
            <a:avLst/>
          </a:prstGeom>
          <a:noFill/>
          <a:ln w="9525">
            <a:noFill/>
            <a:miter lim="800000"/>
            <a:headEnd/>
            <a:tailEnd/>
          </a:ln>
        </p:spPr>
        <p:txBody>
          <a:bodyPr>
            <a:spAutoFit/>
          </a:bodyPr>
          <a:lstStyle/>
          <a:p>
            <a:pPr algn="ctr"/>
            <a:r>
              <a:rPr lang="fr-FR" i="1">
                <a:latin typeface="Calibri" pitchFamily="34" charset="0"/>
              </a:rPr>
              <a:t>Joint quadrilobes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u contenu 1"/>
          <p:cNvSpPr>
            <a:spLocks noGrp="1"/>
          </p:cNvSpPr>
          <p:nvPr>
            <p:ph sz="quarter" idx="15"/>
          </p:nvPr>
        </p:nvSpPr>
        <p:spPr>
          <a:xfrm>
            <a:off x="304800" y="981075"/>
            <a:ext cx="7839075" cy="5267325"/>
          </a:xfrm>
        </p:spPr>
        <p:txBody>
          <a:bodyPr/>
          <a:lstStyle/>
          <a:p>
            <a:r>
              <a:rPr smtClean="0"/>
              <a:t>Etanchéité dynamique</a:t>
            </a:r>
          </a:p>
          <a:p>
            <a:pPr lvl="1"/>
            <a:r>
              <a:rPr smtClean="0"/>
              <a:t>Mouvement relatif entre les pièces</a:t>
            </a:r>
          </a:p>
        </p:txBody>
      </p:sp>
      <p:sp>
        <p:nvSpPr>
          <p:cNvPr id="7475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956C7C6-9D3B-495A-BBB1-BD88AE111FE8}" type="slidenum">
              <a:rPr/>
              <a:pPr fontAlgn="base">
                <a:spcBef>
                  <a:spcPct val="0"/>
                </a:spcBef>
                <a:spcAft>
                  <a:spcPct val="0"/>
                </a:spcAft>
              </a:pPr>
              <a:t>18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4756" name="Picture 2"/>
          <p:cNvPicPr>
            <a:picLocks noChangeAspect="1" noChangeArrowheads="1"/>
          </p:cNvPicPr>
          <p:nvPr/>
        </p:nvPicPr>
        <p:blipFill>
          <a:blip r:embed="rId2"/>
          <a:srcRect/>
          <a:stretch>
            <a:fillRect/>
          </a:stretch>
        </p:blipFill>
        <p:spPr bwMode="auto">
          <a:xfrm>
            <a:off x="4287838" y="3748088"/>
            <a:ext cx="1703387" cy="3105150"/>
          </a:xfrm>
          <a:prstGeom prst="rect">
            <a:avLst/>
          </a:prstGeom>
          <a:noFill/>
          <a:ln w="9525">
            <a:noFill/>
            <a:miter lim="800000"/>
            <a:headEnd/>
            <a:tailEnd/>
          </a:ln>
        </p:spPr>
      </p:pic>
      <p:pic>
        <p:nvPicPr>
          <p:cNvPr id="74757" name="Picture 5"/>
          <p:cNvPicPr>
            <a:picLocks noChangeAspect="1" noChangeArrowheads="1"/>
          </p:cNvPicPr>
          <p:nvPr/>
        </p:nvPicPr>
        <p:blipFill>
          <a:blip r:embed="rId3"/>
          <a:srcRect/>
          <a:stretch>
            <a:fillRect/>
          </a:stretch>
        </p:blipFill>
        <p:spPr bwMode="auto">
          <a:xfrm>
            <a:off x="6367463" y="3763963"/>
            <a:ext cx="1833562" cy="3089275"/>
          </a:xfrm>
          <a:prstGeom prst="rect">
            <a:avLst/>
          </a:prstGeom>
          <a:noFill/>
          <a:ln w="9525">
            <a:noFill/>
            <a:miter lim="800000"/>
            <a:headEnd/>
            <a:tailEnd/>
          </a:ln>
        </p:spPr>
      </p:pic>
      <p:sp>
        <p:nvSpPr>
          <p:cNvPr id="11" name="Espace réservé du texte 3"/>
          <p:cNvSpPr txBox="1">
            <a:spLocks/>
          </p:cNvSpPr>
          <p:nvPr/>
        </p:nvSpPr>
        <p:spPr>
          <a:xfrm>
            <a:off x="228600" y="1981200"/>
            <a:ext cx="3959225" cy="527050"/>
          </a:xfrm>
          <a:prstGeom prst="rect">
            <a:avLst/>
          </a:prstGeom>
          <a:solidFill>
            <a:schemeClr val="accent6">
              <a:shade val="75000"/>
            </a:schemeClr>
          </a:solidFill>
        </p:spPr>
        <p:txBody>
          <a:bodyPr anchor="ctr">
            <a:normAutofit/>
          </a:bodyPr>
          <a:lstStyle>
            <a:lvl1pPr marL="0" marR="0" indent="0" algn="l" rtl="0" eaLnBrk="1" latinLnBrk="0" hangingPunct="1">
              <a:spcBef>
                <a:spcPct val="20000"/>
              </a:spcBef>
              <a:buFontTx/>
              <a:buNone/>
              <a:defRPr kumimoji="0" lang="fr-FR" sz="2800" b="1" cap="all" baseline="0">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algn="ctr" fontAlgn="auto">
              <a:spcAft>
                <a:spcPts val="0"/>
              </a:spcAft>
              <a:defRPr/>
            </a:pPr>
            <a:r>
              <a:rPr sz="1800" dirty="0" smtClean="0"/>
              <a:t>Mouvement de rotation</a:t>
            </a:r>
            <a:endParaRPr sz="1800" dirty="0"/>
          </a:p>
        </p:txBody>
      </p:sp>
      <p:sp>
        <p:nvSpPr>
          <p:cNvPr id="12" name="Espace réservé du texte 3"/>
          <p:cNvSpPr txBox="1">
            <a:spLocks/>
          </p:cNvSpPr>
          <p:nvPr/>
        </p:nvSpPr>
        <p:spPr>
          <a:xfrm>
            <a:off x="4287838" y="1981200"/>
            <a:ext cx="3960812" cy="527050"/>
          </a:xfrm>
          <a:prstGeom prst="rect">
            <a:avLst/>
          </a:prstGeom>
          <a:solidFill>
            <a:schemeClr val="accent6">
              <a:shade val="75000"/>
            </a:schemeClr>
          </a:solidFill>
        </p:spPr>
        <p:txBody>
          <a:bodyPr anchor="ctr">
            <a:normAutofit/>
          </a:bodyPr>
          <a:lstStyle>
            <a:lvl1pPr marL="0" marR="0" indent="0" algn="l" rtl="0" eaLnBrk="1" latinLnBrk="0" hangingPunct="1">
              <a:spcBef>
                <a:spcPct val="20000"/>
              </a:spcBef>
              <a:buFontTx/>
              <a:buNone/>
              <a:defRPr kumimoji="0" lang="fr-FR" sz="2800" b="1" cap="all" baseline="0">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algn="ctr" fontAlgn="auto">
              <a:spcAft>
                <a:spcPts val="0"/>
              </a:spcAft>
              <a:defRPr/>
            </a:pPr>
            <a:r>
              <a:rPr sz="1800" dirty="0" smtClean="0"/>
              <a:t>Mouvement de translation</a:t>
            </a:r>
            <a:endParaRPr sz="1800" dirty="0"/>
          </a:p>
        </p:txBody>
      </p:sp>
      <p:sp>
        <p:nvSpPr>
          <p:cNvPr id="74760" name="Espace réservé du contenu 1"/>
          <p:cNvSpPr txBox="1">
            <a:spLocks/>
          </p:cNvSpPr>
          <p:nvPr/>
        </p:nvSpPr>
        <p:spPr bwMode="auto">
          <a:xfrm>
            <a:off x="228600" y="2508250"/>
            <a:ext cx="3959225" cy="4192588"/>
          </a:xfrm>
          <a:prstGeom prst="rect">
            <a:avLst/>
          </a:prstGeom>
          <a:noFill/>
          <a:ln w="9525">
            <a:noFill/>
            <a:miter lim="800000"/>
            <a:headEnd/>
            <a:tailEnd/>
          </a:ln>
        </p:spPr>
        <p:txBody>
          <a:bodyPr/>
          <a:lstStyle/>
          <a:p>
            <a:pPr marL="342900" indent="-342900">
              <a:spcBef>
                <a:spcPct val="20000"/>
              </a:spcBef>
              <a:buFontTx/>
              <a:buBlip>
                <a:blip r:embed="rId4"/>
              </a:buBlip>
            </a:pPr>
            <a:r>
              <a:rPr lang="fr-FR">
                <a:latin typeface="Calibri" pitchFamily="34" charset="0"/>
              </a:rPr>
              <a:t>Frottement radial : joint à lèvre(s)</a:t>
            </a:r>
          </a:p>
          <a:p>
            <a:pPr marL="342900" indent="-342900">
              <a:spcBef>
                <a:spcPct val="20000"/>
              </a:spcBef>
              <a:buFontTx/>
              <a:buBlip>
                <a:blip r:embed="rId4"/>
              </a:buBlip>
            </a:pPr>
            <a:r>
              <a:rPr lang="fr-FR">
                <a:latin typeface="Calibri" pitchFamily="34" charset="0"/>
              </a:rPr>
              <a:t>Frottement axial : joint V-Ring (v&lt;12m/s)</a:t>
            </a:r>
          </a:p>
        </p:txBody>
      </p:sp>
      <p:sp>
        <p:nvSpPr>
          <p:cNvPr id="74761" name="Espace réservé du contenu 1"/>
          <p:cNvSpPr txBox="1">
            <a:spLocks/>
          </p:cNvSpPr>
          <p:nvPr/>
        </p:nvSpPr>
        <p:spPr bwMode="auto">
          <a:xfrm>
            <a:off x="4287838" y="2508250"/>
            <a:ext cx="3960812" cy="4192588"/>
          </a:xfrm>
          <a:prstGeom prst="rect">
            <a:avLst/>
          </a:prstGeom>
          <a:noFill/>
          <a:ln w="9525">
            <a:noFill/>
            <a:miter lim="800000"/>
            <a:headEnd/>
            <a:tailEnd/>
          </a:ln>
        </p:spPr>
        <p:txBody>
          <a:bodyPr/>
          <a:lstStyle/>
          <a:p>
            <a:pPr marL="342900" indent="-342900">
              <a:spcBef>
                <a:spcPct val="20000"/>
              </a:spcBef>
              <a:buFontTx/>
              <a:buBlip>
                <a:blip r:embed="rId4"/>
              </a:buBlip>
            </a:pPr>
            <a:r>
              <a:rPr lang="fr-FR">
                <a:latin typeface="Calibri" pitchFamily="34" charset="0"/>
              </a:rPr>
              <a:t>Joint torique (v&lt;0,5 m/S, P&lt;20 Mpa)</a:t>
            </a:r>
          </a:p>
          <a:p>
            <a:pPr marL="342900" indent="-342900">
              <a:spcBef>
                <a:spcPct val="20000"/>
              </a:spcBef>
              <a:buFontTx/>
              <a:buBlip>
                <a:blip r:embed="rId4"/>
              </a:buBlip>
            </a:pPr>
            <a:r>
              <a:rPr lang="fr-FR">
                <a:latin typeface="Calibri" pitchFamily="34" charset="0"/>
              </a:rPr>
              <a:t>Joint quadrilobe (v&lt;1m/s, P&lt;25MPa)</a:t>
            </a:r>
          </a:p>
        </p:txBody>
      </p:sp>
      <p:pic>
        <p:nvPicPr>
          <p:cNvPr id="74762" name="Picture 3"/>
          <p:cNvPicPr>
            <a:picLocks noChangeAspect="1" noChangeArrowheads="1"/>
          </p:cNvPicPr>
          <p:nvPr/>
        </p:nvPicPr>
        <p:blipFill>
          <a:blip r:embed="rId5"/>
          <a:srcRect/>
          <a:stretch>
            <a:fillRect/>
          </a:stretch>
        </p:blipFill>
        <p:spPr bwMode="auto">
          <a:xfrm>
            <a:off x="228600" y="3378200"/>
            <a:ext cx="1477963" cy="3475038"/>
          </a:xfrm>
          <a:prstGeom prst="rect">
            <a:avLst/>
          </a:prstGeom>
          <a:noFill/>
          <a:ln w="9525">
            <a:noFill/>
            <a:miter lim="800000"/>
            <a:headEnd/>
            <a:tailEnd/>
          </a:ln>
        </p:spPr>
      </p:pic>
      <p:pic>
        <p:nvPicPr>
          <p:cNvPr id="74763" name="Picture 4"/>
          <p:cNvPicPr>
            <a:picLocks noChangeAspect="1" noChangeArrowheads="1"/>
          </p:cNvPicPr>
          <p:nvPr/>
        </p:nvPicPr>
        <p:blipFill>
          <a:blip r:embed="rId6"/>
          <a:srcRect l="50000" b="19331"/>
          <a:stretch>
            <a:fillRect/>
          </a:stretch>
        </p:blipFill>
        <p:spPr bwMode="auto">
          <a:xfrm>
            <a:off x="2160588" y="4964113"/>
            <a:ext cx="2027237" cy="160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04800" y="381000"/>
            <a:ext cx="7939088" cy="527050"/>
          </a:xfrm>
        </p:spPr>
        <p:txBody>
          <a:bodyPr/>
          <a:lstStyle/>
          <a:p>
            <a:pPr fontAlgn="auto">
              <a:spcAft>
                <a:spcPts val="0"/>
              </a:spcAft>
              <a:defRPr/>
            </a:pPr>
            <a:endParaRPr/>
          </a:p>
        </p:txBody>
      </p:sp>
      <p:sp>
        <p:nvSpPr>
          <p:cNvPr id="75778"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FA1F1FAC-5600-4960-AF88-D8D79E6B54B4}" type="slidenum">
              <a:rPr/>
              <a:pPr fontAlgn="base">
                <a:spcBef>
                  <a:spcPct val="0"/>
                </a:spcBef>
                <a:spcAft>
                  <a:spcPct val="0"/>
                </a:spcAft>
              </a:pPr>
              <a:t>19</a:t>
            </a:fld>
            <a:endParaRPr/>
          </a:p>
        </p:txBody>
      </p:sp>
      <p:pic>
        <p:nvPicPr>
          <p:cNvPr id="75779" name="Picture 2"/>
          <p:cNvPicPr>
            <a:picLocks noChangeAspect="1" noChangeArrowheads="1"/>
          </p:cNvPicPr>
          <p:nvPr/>
        </p:nvPicPr>
        <p:blipFill>
          <a:blip r:embed="rId2"/>
          <a:srcRect/>
          <a:stretch>
            <a:fillRect/>
          </a:stretch>
        </p:blipFill>
        <p:spPr bwMode="auto">
          <a:xfrm>
            <a:off x="547688" y="1412875"/>
            <a:ext cx="7134225" cy="497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fontAlgn="auto">
              <a:spcAft>
                <a:spcPts val="0"/>
              </a:spcAft>
              <a:defRPr/>
            </a:pPr>
            <a:r>
              <a:rPr smtClean="0"/>
              <a:t>Modélisation cinématique d'un winch de bateau</a:t>
            </a:r>
            <a:endParaRPr/>
          </a:p>
        </p:txBody>
      </p:sp>
      <p:sp>
        <p:nvSpPr>
          <p:cNvPr id="26626" name="Espace réservé du numéro de diapositive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45C5F26-D647-46C6-8248-F2C6EA70974E}" type="slidenum">
              <a:rPr smtClean="0"/>
              <a:pPr fontAlgn="base">
                <a:spcBef>
                  <a:spcPct val="0"/>
                </a:spcBef>
                <a:spcAft>
                  <a:spcPct val="0"/>
                </a:spcAft>
              </a:pPr>
              <a:t>2</a:t>
            </a:fld>
            <a:endParaRPr sz="1400" smtClean="0"/>
          </a:p>
        </p:txBody>
      </p:sp>
      <p:pic>
        <p:nvPicPr>
          <p:cNvPr id="26627" name="Image 4"/>
          <p:cNvPicPr>
            <a:picLocks noChangeAspect="1" noChangeArrowheads="1"/>
          </p:cNvPicPr>
          <p:nvPr/>
        </p:nvPicPr>
        <p:blipFill>
          <a:blip r:embed="rId2"/>
          <a:srcRect/>
          <a:stretch>
            <a:fillRect/>
          </a:stretch>
        </p:blipFill>
        <p:spPr bwMode="auto">
          <a:xfrm>
            <a:off x="3071813" y="1285875"/>
            <a:ext cx="1692275" cy="1709738"/>
          </a:xfrm>
          <a:prstGeom prst="rect">
            <a:avLst/>
          </a:prstGeom>
          <a:noFill/>
          <a:ln w="9525">
            <a:noFill/>
            <a:miter lim="800000"/>
            <a:headEnd/>
            <a:tailEnd/>
          </a:ln>
        </p:spPr>
      </p:pic>
      <p:pic>
        <p:nvPicPr>
          <p:cNvPr id="26628" name="Image 5"/>
          <p:cNvPicPr>
            <a:picLocks noChangeAspect="1" noChangeArrowheads="1"/>
          </p:cNvPicPr>
          <p:nvPr/>
        </p:nvPicPr>
        <p:blipFill>
          <a:blip r:embed="rId3"/>
          <a:srcRect/>
          <a:stretch>
            <a:fillRect/>
          </a:stretch>
        </p:blipFill>
        <p:spPr bwMode="auto">
          <a:xfrm>
            <a:off x="5715000" y="428625"/>
            <a:ext cx="2765425" cy="2624138"/>
          </a:xfrm>
          <a:prstGeom prst="rect">
            <a:avLst/>
          </a:prstGeom>
          <a:noFill/>
          <a:ln w="9525">
            <a:noFill/>
            <a:miter lim="800000"/>
            <a:headEnd/>
            <a:tailEnd/>
          </a:ln>
        </p:spPr>
      </p:pic>
      <p:pic>
        <p:nvPicPr>
          <p:cNvPr id="26629" name="Image 6" descr="http://www.uship.fr/images/rep_articles/grandes/16670_16671_16672.jpg"/>
          <p:cNvPicPr>
            <a:picLocks noChangeAspect="1" noChangeArrowheads="1"/>
          </p:cNvPicPr>
          <p:nvPr/>
        </p:nvPicPr>
        <p:blipFill>
          <a:blip r:embed="rId4"/>
          <a:srcRect/>
          <a:stretch>
            <a:fillRect/>
          </a:stretch>
        </p:blipFill>
        <p:spPr bwMode="auto">
          <a:xfrm>
            <a:off x="928688" y="2214563"/>
            <a:ext cx="1139825" cy="1430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fontAlgn="auto">
              <a:spcAft>
                <a:spcPts val="0"/>
              </a:spcAft>
              <a:defRPr/>
            </a:pPr>
            <a:r>
              <a:rPr dirty="0" smtClean="0"/>
              <a:t>Pompe PHP 15</a:t>
            </a:r>
            <a:endParaRPr dirty="0"/>
          </a:p>
        </p:txBody>
      </p:sp>
      <p:sp>
        <p:nvSpPr>
          <p:cNvPr id="76802" name="Espace réservé du numéro de diapositive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812049B7-09E5-4561-86F1-5C145314D4E0}" type="slidenum">
              <a:rPr smtClean="0"/>
              <a:pPr fontAlgn="base">
                <a:spcBef>
                  <a:spcPct val="0"/>
                </a:spcBef>
                <a:spcAft>
                  <a:spcPct val="0"/>
                </a:spcAft>
              </a:pPr>
              <a:t>20</a:t>
            </a:fld>
            <a:endParaRPr sz="1400" smtClean="0"/>
          </a:p>
        </p:txBody>
      </p:sp>
      <p:pic>
        <p:nvPicPr>
          <p:cNvPr id="5" name="Picture 3" descr="C:\WINDOWS\Bureau\Pompe\Pompe présentation\Pompe10000.bmp"/>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14400" y="823913"/>
            <a:ext cx="3432175" cy="2879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c 18"/>
          <p:cNvSpPr/>
          <p:nvPr/>
        </p:nvSpPr>
        <p:spPr>
          <a:xfrm rot="6350578">
            <a:off x="5475287" y="2492376"/>
            <a:ext cx="2714625" cy="857250"/>
          </a:xfrm>
          <a:prstGeom prst="arc">
            <a:avLst>
              <a:gd name="adj1" fmla="val 2911168"/>
              <a:gd name="adj2" fmla="val 10946921"/>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77826" name="Espace réservé du contenu 5"/>
          <p:cNvSpPr>
            <a:spLocks noGrp="1"/>
          </p:cNvSpPr>
          <p:nvPr>
            <p:ph sz="quarter" idx="15"/>
          </p:nvPr>
        </p:nvSpPr>
        <p:spPr>
          <a:xfrm>
            <a:off x="311150" y="3214688"/>
            <a:ext cx="7832725" cy="1555750"/>
          </a:xfrm>
        </p:spPr>
        <p:txBody>
          <a:bodyPr/>
          <a:lstStyle/>
          <a:p>
            <a:r>
              <a:rPr smtClean="0"/>
              <a:t>Utilisée pour augmenter la pression dans un circuit hydraulique (130 à 250 bars) </a:t>
            </a:r>
          </a:p>
          <a:p>
            <a:r>
              <a:rPr smtClean="0"/>
              <a:t>Application : engins de chantier</a:t>
            </a:r>
          </a:p>
        </p:txBody>
      </p:sp>
      <p:sp>
        <p:nvSpPr>
          <p:cNvPr id="77827"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C756929D-11D0-4068-8C95-8DA190DF4807}" type="slidenum">
              <a:rPr sz="1000"/>
              <a:pPr algn="r" fontAlgn="base">
                <a:spcBef>
                  <a:spcPct val="0"/>
                </a:spcBef>
                <a:spcAft>
                  <a:spcPct val="0"/>
                </a:spcAft>
              </a:pPr>
              <a:t>21</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r>
              <a:rPr dirty="0" smtClean="0"/>
              <a:t>Présentation</a:t>
            </a:r>
            <a:endParaRPr dirty="0"/>
          </a:p>
        </p:txBody>
      </p:sp>
      <p:pic>
        <p:nvPicPr>
          <p:cNvPr id="77829" name="Picture 4" descr="Fichier:Gear pump animation.gif"/>
          <p:cNvPicPr>
            <a:picLocks noChangeAspect="1" noChangeArrowheads="1" noCrop="1"/>
          </p:cNvPicPr>
          <p:nvPr/>
        </p:nvPicPr>
        <p:blipFill>
          <a:blip r:embed="rId2"/>
          <a:srcRect/>
          <a:stretch>
            <a:fillRect/>
          </a:stretch>
        </p:blipFill>
        <p:spPr bwMode="auto">
          <a:xfrm>
            <a:off x="5187950" y="4964113"/>
            <a:ext cx="2605088" cy="1738312"/>
          </a:xfrm>
          <a:prstGeom prst="rect">
            <a:avLst/>
          </a:prstGeom>
          <a:noFill/>
          <a:ln w="9525">
            <a:noFill/>
            <a:miter lim="800000"/>
            <a:headEnd/>
            <a:tailEnd/>
          </a:ln>
        </p:spPr>
      </p:pic>
      <p:sp>
        <p:nvSpPr>
          <p:cNvPr id="11" name="Rectangle 10"/>
          <p:cNvSpPr/>
          <p:nvPr/>
        </p:nvSpPr>
        <p:spPr>
          <a:xfrm>
            <a:off x="5165725" y="1930400"/>
            <a:ext cx="1428750" cy="50006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fr-FR"/>
          </a:p>
        </p:txBody>
      </p:sp>
      <p:sp>
        <p:nvSpPr>
          <p:cNvPr id="12" name="Rectangle 11"/>
          <p:cNvSpPr/>
          <p:nvPr/>
        </p:nvSpPr>
        <p:spPr>
          <a:xfrm>
            <a:off x="5035550" y="2700338"/>
            <a:ext cx="1714500" cy="5143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fr-FR" sz="1400" dirty="0"/>
              <a:t>Augmenter la pression hydraulique</a:t>
            </a:r>
          </a:p>
        </p:txBody>
      </p:sp>
      <p:sp>
        <p:nvSpPr>
          <p:cNvPr id="13" name="Arc 12"/>
          <p:cNvSpPr/>
          <p:nvPr/>
        </p:nvSpPr>
        <p:spPr>
          <a:xfrm>
            <a:off x="4951413" y="1287463"/>
            <a:ext cx="1928812" cy="714375"/>
          </a:xfrm>
          <a:prstGeom prst="arc">
            <a:avLst>
              <a:gd name="adj1" fmla="val 21534773"/>
              <a:gd name="adj2" fmla="val 10946921"/>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14" name="Ellipse 13"/>
          <p:cNvSpPr/>
          <p:nvPr/>
        </p:nvSpPr>
        <p:spPr>
          <a:xfrm>
            <a:off x="4237038" y="1216025"/>
            <a:ext cx="1500187" cy="5000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fr-FR" sz="1400" dirty="0"/>
              <a:t>Utilisateur</a:t>
            </a:r>
          </a:p>
        </p:txBody>
      </p:sp>
      <p:sp>
        <p:nvSpPr>
          <p:cNvPr id="15" name="Ellipse 14"/>
          <p:cNvSpPr/>
          <p:nvPr/>
        </p:nvSpPr>
        <p:spPr>
          <a:xfrm>
            <a:off x="6165850" y="1216025"/>
            <a:ext cx="1500188" cy="5000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fr-FR" sz="1400" dirty="0"/>
              <a:t>Pression hydraulique</a:t>
            </a:r>
          </a:p>
        </p:txBody>
      </p:sp>
      <p:pic>
        <p:nvPicPr>
          <p:cNvPr id="77835" name="Picture 5"/>
          <p:cNvPicPr>
            <a:picLocks noChangeAspect="1" noChangeArrowheads="1"/>
          </p:cNvPicPr>
          <p:nvPr/>
        </p:nvPicPr>
        <p:blipFill>
          <a:blip r:embed="rId3"/>
          <a:srcRect/>
          <a:stretch>
            <a:fillRect/>
          </a:stretch>
        </p:blipFill>
        <p:spPr bwMode="auto">
          <a:xfrm>
            <a:off x="311150" y="5121275"/>
            <a:ext cx="4557713" cy="1423988"/>
          </a:xfrm>
          <a:prstGeom prst="rect">
            <a:avLst/>
          </a:prstGeom>
          <a:noFill/>
          <a:ln w="9525">
            <a:noFill/>
            <a:miter lim="800000"/>
            <a:headEnd/>
            <a:tailEnd/>
          </a:ln>
        </p:spPr>
      </p:pic>
      <p:pic>
        <p:nvPicPr>
          <p:cNvPr id="77836" name="Picture 6"/>
          <p:cNvPicPr>
            <a:picLocks noChangeAspect="1" noChangeArrowheads="1"/>
          </p:cNvPicPr>
          <p:nvPr/>
        </p:nvPicPr>
        <p:blipFill>
          <a:blip r:embed="rId4"/>
          <a:srcRect/>
          <a:stretch>
            <a:fillRect/>
          </a:stretch>
        </p:blipFill>
        <p:spPr bwMode="auto">
          <a:xfrm>
            <a:off x="1135063" y="1216025"/>
            <a:ext cx="2003425" cy="1785938"/>
          </a:xfrm>
          <a:prstGeom prst="rect">
            <a:avLst/>
          </a:prstGeom>
          <a:noFill/>
          <a:ln w="9525">
            <a:noFill/>
            <a:miter lim="800000"/>
            <a:headEnd/>
            <a:tailEnd/>
          </a:ln>
        </p:spPr>
      </p:pic>
      <p:pic>
        <p:nvPicPr>
          <p:cNvPr id="20" name="Picture 3" descr="C:\WINDOWS\Bureau\Pompe\Pompe présentation\Pompe10000.bmp"/>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562600" y="1855788"/>
            <a:ext cx="636588" cy="533400"/>
          </a:xfrm>
          <a:prstGeom prst="rect">
            <a:avLst/>
          </a:prstGeom>
          <a:noFill/>
          <a:ln w="9525">
            <a:noFill/>
            <a:miter lim="800000"/>
            <a:headEnd/>
            <a:tailEnd/>
          </a:ln>
        </p:spPr>
      </p:pic>
      <p:grpSp>
        <p:nvGrpSpPr>
          <p:cNvPr id="77838" name="Groupe 22"/>
          <p:cNvGrpSpPr>
            <a:grpSpLocks/>
          </p:cNvGrpSpPr>
          <p:nvPr/>
        </p:nvGrpSpPr>
        <p:grpSpPr bwMode="auto">
          <a:xfrm>
            <a:off x="6165850" y="3657600"/>
            <a:ext cx="604838" cy="1306513"/>
            <a:chOff x="5986512" y="3657600"/>
            <a:chExt cx="603867" cy="1307261"/>
          </a:xfrm>
        </p:grpSpPr>
        <p:cxnSp>
          <p:nvCxnSpPr>
            <p:cNvPr id="10" name="Connecteur droit 9"/>
            <p:cNvCxnSpPr/>
            <p:nvPr/>
          </p:nvCxnSpPr>
          <p:spPr>
            <a:xfrm>
              <a:off x="6289238" y="3657600"/>
              <a:ext cx="0" cy="130726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5986512" y="3949867"/>
              <a:ext cx="603867" cy="603595"/>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2" name="Triangle isocèle 21"/>
            <p:cNvSpPr/>
            <p:nvPr/>
          </p:nvSpPr>
          <p:spPr>
            <a:xfrm>
              <a:off x="6198895" y="3949867"/>
              <a:ext cx="180684" cy="15566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p:cNvCxnSpPr/>
          <p:nvPr/>
        </p:nvCxnSpPr>
        <p:spPr>
          <a:xfrm flipH="1">
            <a:off x="5114925" y="2184400"/>
            <a:ext cx="2446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885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527EB075-2E10-410F-A1E4-3181D1F53850}" type="slidenum">
              <a:rPr sz="1000"/>
              <a:pPr algn="r" fontAlgn="base">
                <a:spcBef>
                  <a:spcPct val="0"/>
                </a:spcBef>
                <a:spcAft>
                  <a:spcPct val="0"/>
                </a:spcAft>
              </a:pPr>
              <a:t>22</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r>
              <a:rPr dirty="0" smtClean="0"/>
              <a:t>Modélisation cinématique</a:t>
            </a:r>
            <a:endParaRPr dirty="0"/>
          </a:p>
        </p:txBody>
      </p:sp>
      <p:pic>
        <p:nvPicPr>
          <p:cNvPr id="78852" name="Picture 4"/>
          <p:cNvPicPr>
            <a:picLocks noChangeAspect="1" noChangeArrowheads="1"/>
          </p:cNvPicPr>
          <p:nvPr/>
        </p:nvPicPr>
        <p:blipFill>
          <a:blip r:embed="rId2"/>
          <a:srcRect/>
          <a:stretch>
            <a:fillRect/>
          </a:stretch>
        </p:blipFill>
        <p:spPr bwMode="auto">
          <a:xfrm>
            <a:off x="277813" y="1139825"/>
            <a:ext cx="3600450" cy="2701925"/>
          </a:xfrm>
          <a:prstGeom prst="rect">
            <a:avLst/>
          </a:prstGeom>
          <a:noFill/>
          <a:ln w="9525">
            <a:noFill/>
            <a:miter lim="800000"/>
            <a:headEnd/>
            <a:tailEnd/>
          </a:ln>
        </p:spPr>
      </p:pic>
      <p:pic>
        <p:nvPicPr>
          <p:cNvPr id="78853" name="Picture 5"/>
          <p:cNvPicPr>
            <a:picLocks noChangeAspect="1" noChangeArrowheads="1"/>
          </p:cNvPicPr>
          <p:nvPr/>
        </p:nvPicPr>
        <p:blipFill>
          <a:blip r:embed="rId3"/>
          <a:srcRect/>
          <a:stretch>
            <a:fillRect/>
          </a:stretch>
        </p:blipFill>
        <p:spPr bwMode="auto">
          <a:xfrm>
            <a:off x="422275" y="4175125"/>
            <a:ext cx="3600450" cy="1908175"/>
          </a:xfrm>
          <a:prstGeom prst="rect">
            <a:avLst/>
          </a:prstGeom>
          <a:noFill/>
          <a:ln w="9525">
            <a:noFill/>
            <a:miter lim="800000"/>
            <a:headEnd/>
            <a:tailEnd/>
          </a:ln>
        </p:spPr>
      </p:pic>
      <p:sp>
        <p:nvSpPr>
          <p:cNvPr id="2" name="Rectangle 1"/>
          <p:cNvSpPr/>
          <p:nvPr/>
        </p:nvSpPr>
        <p:spPr>
          <a:xfrm>
            <a:off x="5307013" y="2011363"/>
            <a:ext cx="720725" cy="36036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 name="Connecteur droit 6"/>
          <p:cNvCxnSpPr>
            <a:stCxn id="2" idx="0"/>
          </p:cNvCxnSpPr>
          <p:nvPr/>
        </p:nvCxnSpPr>
        <p:spPr>
          <a:xfrm flipV="1">
            <a:off x="5667375" y="1781175"/>
            <a:ext cx="0" cy="2301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4992688" y="1781175"/>
            <a:ext cx="67468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4992688" y="1778000"/>
            <a:ext cx="0" cy="41433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105275" y="2011363"/>
            <a:ext cx="719138" cy="360362"/>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4" name="Connecteur droit 23"/>
          <p:cNvCxnSpPr/>
          <p:nvPr/>
        </p:nvCxnSpPr>
        <p:spPr>
          <a:xfrm flipV="1">
            <a:off x="4887913" y="2011363"/>
            <a:ext cx="0" cy="3603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4040188" y="2011363"/>
            <a:ext cx="0" cy="3603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3935413" y="2192338"/>
            <a:ext cx="105727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5400000" flipH="1">
            <a:off x="5618957" y="2191544"/>
            <a:ext cx="14398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648450" y="2011363"/>
            <a:ext cx="719138" cy="3603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9" name="Connecteur droit 28"/>
          <p:cNvCxnSpPr/>
          <p:nvPr/>
        </p:nvCxnSpPr>
        <p:spPr>
          <a:xfrm flipV="1">
            <a:off x="7431088" y="2011363"/>
            <a:ext cx="0" cy="3603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6583363" y="2011363"/>
            <a:ext cx="0" cy="3603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6153150" y="1487488"/>
            <a:ext cx="3603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H="1">
            <a:off x="6151563" y="2913063"/>
            <a:ext cx="360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flipH="1">
            <a:off x="5618957" y="3632994"/>
            <a:ext cx="143986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6146800" y="4352925"/>
            <a:ext cx="3587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0800000" flipH="1">
            <a:off x="6326188" y="3633788"/>
            <a:ext cx="143986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8450" y="3452813"/>
            <a:ext cx="719138" cy="3603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38" name="Connecteur droit 37"/>
          <p:cNvCxnSpPr/>
          <p:nvPr/>
        </p:nvCxnSpPr>
        <p:spPr>
          <a:xfrm flipV="1">
            <a:off x="7431088" y="3452813"/>
            <a:ext cx="0" cy="3603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V="1">
            <a:off x="6583363" y="3452813"/>
            <a:ext cx="0" cy="3603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7" idx="0"/>
          </p:cNvCxnSpPr>
          <p:nvPr/>
        </p:nvCxnSpPr>
        <p:spPr>
          <a:xfrm flipV="1">
            <a:off x="7008813" y="2371725"/>
            <a:ext cx="0" cy="10810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V="1">
            <a:off x="4464050" y="2373313"/>
            <a:ext cx="0" cy="2286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452938" y="4659313"/>
            <a:ext cx="255587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endCxn id="37" idx="2"/>
          </p:cNvCxnSpPr>
          <p:nvPr/>
        </p:nvCxnSpPr>
        <p:spPr>
          <a:xfrm flipV="1">
            <a:off x="7008813" y="3813175"/>
            <a:ext cx="0" cy="84296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8879" name="Groupe 98"/>
          <p:cNvGrpSpPr>
            <a:grpSpLocks/>
          </p:cNvGrpSpPr>
          <p:nvPr/>
        </p:nvGrpSpPr>
        <p:grpSpPr bwMode="auto">
          <a:xfrm>
            <a:off x="4822825" y="4859338"/>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cxnSpLocks noChangeShapeType="1"/>
            <a:stCxn id="100" idx="0"/>
          </p:cNvCxnSpPr>
          <p:nvPr/>
        </p:nvCxnSpPr>
        <p:spPr bwMode="auto">
          <a:xfrm flipV="1">
            <a:off x="5002213" y="4619625"/>
            <a:ext cx="0" cy="239713"/>
          </a:xfrm>
          <a:prstGeom prst="line">
            <a:avLst/>
          </a:prstGeom>
          <a:noFill/>
          <a:ln w="28575" algn="ctr">
            <a:solidFill>
              <a:srgbClr val="FF9900"/>
            </a:solidFill>
            <a:round/>
            <a:headEnd/>
            <a:tailEn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sz="quarter" idx="15"/>
          </p:nvPr>
        </p:nvSpPr>
        <p:spPr>
          <a:xfrm>
            <a:off x="4130675" y="981075"/>
            <a:ext cx="4013200" cy="5267325"/>
          </a:xfrm>
        </p:spPr>
        <p:txBody>
          <a:bodyPr>
            <a:normAutofit/>
          </a:bodyPr>
          <a:lstStyle/>
          <a:p>
            <a:pPr>
              <a:lnSpc>
                <a:spcPct val="90000"/>
              </a:lnSpc>
            </a:pPr>
            <a:r>
              <a:rPr smtClean="0"/>
              <a:t>Liaison entre 2 arbres cannelés</a:t>
            </a:r>
          </a:p>
          <a:p>
            <a:pPr lvl="1">
              <a:lnSpc>
                <a:spcPct val="90000"/>
              </a:lnSpc>
            </a:pPr>
            <a:r>
              <a:rPr smtClean="0"/>
              <a:t>Permet l’accouplement de 2 arbres coaxiaux (rotulage admissible : 2 à 3°)</a:t>
            </a:r>
          </a:p>
          <a:p>
            <a:pPr>
              <a:lnSpc>
                <a:spcPct val="90000"/>
              </a:lnSpc>
            </a:pPr>
            <a:r>
              <a:rPr smtClean="0"/>
              <a:t>Les cannelures sont obtenues</a:t>
            </a:r>
          </a:p>
          <a:p>
            <a:pPr lvl="1">
              <a:lnSpc>
                <a:spcPct val="90000"/>
              </a:lnSpc>
            </a:pPr>
            <a:r>
              <a:rPr smtClean="0"/>
              <a:t>Mise en forme du brut</a:t>
            </a:r>
          </a:p>
          <a:p>
            <a:pPr lvl="2">
              <a:lnSpc>
                <a:spcPct val="90000"/>
              </a:lnSpc>
            </a:pPr>
            <a:r>
              <a:rPr smtClean="0"/>
              <a:t>Forgeage</a:t>
            </a:r>
          </a:p>
          <a:p>
            <a:pPr lvl="1">
              <a:lnSpc>
                <a:spcPct val="90000"/>
              </a:lnSpc>
            </a:pPr>
            <a:r>
              <a:rPr smtClean="0"/>
              <a:t>Finition des surfaces de la cannelure</a:t>
            </a:r>
          </a:p>
          <a:p>
            <a:pPr lvl="2">
              <a:lnSpc>
                <a:spcPct val="90000"/>
              </a:lnSpc>
            </a:pPr>
            <a:r>
              <a:rPr smtClean="0"/>
              <a:t>par rainurage sur le moyeu (⇨ contrainte de conception)</a:t>
            </a:r>
          </a:p>
          <a:p>
            <a:pPr lvl="2">
              <a:lnSpc>
                <a:spcPct val="90000"/>
              </a:lnSpc>
            </a:pPr>
            <a:r>
              <a:rPr smtClean="0"/>
              <a:t>Par fraisage sur l’arbre</a:t>
            </a:r>
          </a:p>
        </p:txBody>
      </p:sp>
      <p:sp>
        <p:nvSpPr>
          <p:cNvPr id="7987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2EFD4EBD-AE8A-42AB-B17F-2B73F95A7CAE}" type="slidenum">
              <a:rPr sz="1000"/>
              <a:pPr algn="r" fontAlgn="base">
                <a:spcBef>
                  <a:spcPct val="0"/>
                </a:spcBef>
                <a:spcAft>
                  <a:spcPct val="0"/>
                </a:spcAft>
              </a:pPr>
              <a:t>23</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79876" name="Picture 4" descr="DSC00169"/>
          <p:cNvPicPr>
            <a:picLocks noChangeAspect="1" noChangeArrowheads="1"/>
          </p:cNvPicPr>
          <p:nvPr/>
        </p:nvPicPr>
        <p:blipFill>
          <a:blip r:embed="rId2">
            <a:lum bright="18000" contrast="12000"/>
          </a:blip>
          <a:srcRect b="21976"/>
          <a:stretch>
            <a:fillRect/>
          </a:stretch>
        </p:blipFill>
        <p:spPr bwMode="auto">
          <a:xfrm>
            <a:off x="257175" y="1179513"/>
            <a:ext cx="3600450" cy="2097087"/>
          </a:xfrm>
          <a:prstGeom prst="rect">
            <a:avLst/>
          </a:prstGeom>
          <a:noFill/>
          <a:ln w="9525">
            <a:noFill/>
            <a:miter lim="800000"/>
            <a:headEnd/>
            <a:tailEnd/>
          </a:ln>
        </p:spPr>
      </p:pic>
      <p:pic>
        <p:nvPicPr>
          <p:cNvPr id="79877" name="Picture 6" descr="DSC00171"/>
          <p:cNvPicPr>
            <a:picLocks noChangeAspect="1" noChangeArrowheads="1"/>
          </p:cNvPicPr>
          <p:nvPr/>
        </p:nvPicPr>
        <p:blipFill>
          <a:blip r:embed="rId3">
            <a:lum bright="12000" contrast="12000"/>
          </a:blip>
          <a:srcRect t="22920" b="23094"/>
          <a:stretch>
            <a:fillRect/>
          </a:stretch>
        </p:blipFill>
        <p:spPr bwMode="auto">
          <a:xfrm>
            <a:off x="257175" y="4079875"/>
            <a:ext cx="3600450" cy="145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u contenu 5"/>
          <p:cNvSpPr>
            <a:spLocks noGrp="1"/>
          </p:cNvSpPr>
          <p:nvPr>
            <p:ph sz="quarter" idx="15"/>
          </p:nvPr>
        </p:nvSpPr>
        <p:spPr>
          <a:xfrm>
            <a:off x="4114800" y="981075"/>
            <a:ext cx="4029075" cy="5602288"/>
          </a:xfrm>
        </p:spPr>
        <p:txBody>
          <a:bodyPr/>
          <a:lstStyle/>
          <a:p>
            <a:r>
              <a:rPr smtClean="0"/>
              <a:t>Liaison encastrement par appui prépondérant</a:t>
            </a:r>
          </a:p>
          <a:p>
            <a:r>
              <a:rPr smtClean="0"/>
              <a:t>Nécessité d’avoir un positionnement précis entre les 2 carters car l’arbre est « à cheval sur 2 carters »</a:t>
            </a:r>
          </a:p>
          <a:p>
            <a:r>
              <a:rPr smtClean="0"/>
              <a:t>MIP</a:t>
            </a:r>
          </a:p>
          <a:p>
            <a:pPr lvl="1"/>
            <a:r>
              <a:rPr smtClean="0"/>
              <a:t>Appui plan</a:t>
            </a:r>
          </a:p>
          <a:p>
            <a:pPr lvl="1"/>
            <a:r>
              <a:rPr smtClean="0"/>
              <a:t>Centrage court par goupille montée sérée</a:t>
            </a:r>
          </a:p>
          <a:p>
            <a:pPr lvl="1"/>
            <a:r>
              <a:rPr smtClean="0"/>
              <a:t>Locating (goupille montée glissante)</a:t>
            </a:r>
          </a:p>
          <a:p>
            <a:r>
              <a:rPr smtClean="0"/>
              <a:t>MAP : vis</a:t>
            </a:r>
          </a:p>
        </p:txBody>
      </p:sp>
      <p:sp>
        <p:nvSpPr>
          <p:cNvPr id="8089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92937D26-9A55-4EEB-A1D2-24B37A6397FC}" type="slidenum">
              <a:rPr sz="1000"/>
              <a:pPr algn="r" fontAlgn="base">
                <a:spcBef>
                  <a:spcPct val="0"/>
                </a:spcBef>
                <a:spcAft>
                  <a:spcPct val="0"/>
                </a:spcAft>
              </a:pPr>
              <a:t>24</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0900" name="Picture 4" descr="DSC00179"/>
          <p:cNvPicPr>
            <a:picLocks noChangeAspect="1" noChangeArrowheads="1"/>
          </p:cNvPicPr>
          <p:nvPr/>
        </p:nvPicPr>
        <p:blipFill>
          <a:blip r:embed="rId2"/>
          <a:srcRect/>
          <a:stretch>
            <a:fillRect/>
          </a:stretch>
        </p:blipFill>
        <p:spPr bwMode="auto">
          <a:xfrm>
            <a:off x="274638" y="1325563"/>
            <a:ext cx="3600450" cy="2690812"/>
          </a:xfrm>
          <a:prstGeom prst="rect">
            <a:avLst/>
          </a:prstGeom>
          <a:noFill/>
          <a:ln w="9525">
            <a:noFill/>
            <a:miter lim="800000"/>
            <a:headEnd/>
            <a:tailEnd/>
          </a:ln>
        </p:spPr>
      </p:pic>
      <p:pic>
        <p:nvPicPr>
          <p:cNvPr id="80901" name="Picture 6" descr="DSC00182"/>
          <p:cNvPicPr>
            <a:picLocks noChangeAspect="1" noChangeArrowheads="1"/>
          </p:cNvPicPr>
          <p:nvPr/>
        </p:nvPicPr>
        <p:blipFill>
          <a:blip r:embed="rId3">
            <a:lum bright="18000" contrast="12000"/>
          </a:blip>
          <a:srcRect/>
          <a:stretch>
            <a:fillRect/>
          </a:stretch>
        </p:blipFill>
        <p:spPr bwMode="auto">
          <a:xfrm>
            <a:off x="274638" y="4016375"/>
            <a:ext cx="3600450"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8A87B52C-CE37-432E-B7B8-B376499D2835}" type="slidenum">
              <a:rPr sz="1000"/>
              <a:pPr algn="r" fontAlgn="base">
                <a:spcBef>
                  <a:spcPct val="0"/>
                </a:spcBef>
                <a:spcAft>
                  <a:spcPct val="0"/>
                </a:spcAft>
              </a:pPr>
              <a:t>25</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1923" name="Picture 10" descr="DSC00184"/>
          <p:cNvPicPr>
            <a:picLocks noChangeAspect="1" noChangeArrowheads="1"/>
          </p:cNvPicPr>
          <p:nvPr/>
        </p:nvPicPr>
        <p:blipFill>
          <a:blip r:embed="rId2">
            <a:lum bright="24000" contrast="18000"/>
          </a:blip>
          <a:srcRect/>
          <a:stretch>
            <a:fillRect/>
          </a:stretch>
        </p:blipFill>
        <p:spPr bwMode="auto">
          <a:xfrm>
            <a:off x="258763" y="1265238"/>
            <a:ext cx="2160587" cy="1597025"/>
          </a:xfrm>
          <a:prstGeom prst="rect">
            <a:avLst/>
          </a:prstGeom>
          <a:noFill/>
          <a:ln w="9525">
            <a:noFill/>
            <a:miter lim="800000"/>
            <a:headEnd/>
            <a:tailEnd/>
          </a:ln>
        </p:spPr>
      </p:pic>
      <p:pic>
        <p:nvPicPr>
          <p:cNvPr id="81924" name="Picture 9" descr="DSC00185"/>
          <p:cNvPicPr>
            <a:picLocks noChangeAspect="1" noChangeArrowheads="1"/>
          </p:cNvPicPr>
          <p:nvPr/>
        </p:nvPicPr>
        <p:blipFill>
          <a:blip r:embed="rId3">
            <a:lum bright="18000" contrast="12000"/>
          </a:blip>
          <a:srcRect/>
          <a:stretch>
            <a:fillRect/>
          </a:stretch>
        </p:blipFill>
        <p:spPr bwMode="auto">
          <a:xfrm>
            <a:off x="258763" y="2862263"/>
            <a:ext cx="2160587" cy="1603375"/>
          </a:xfrm>
          <a:prstGeom prst="rect">
            <a:avLst/>
          </a:prstGeom>
          <a:noFill/>
          <a:ln w="9525">
            <a:noFill/>
            <a:miter lim="800000"/>
            <a:headEnd/>
            <a:tailEnd/>
          </a:ln>
        </p:spPr>
      </p:pic>
      <p:pic>
        <p:nvPicPr>
          <p:cNvPr id="81925" name="Picture 8" descr="DSC00186"/>
          <p:cNvPicPr>
            <a:picLocks noChangeAspect="1" noChangeArrowheads="1"/>
          </p:cNvPicPr>
          <p:nvPr/>
        </p:nvPicPr>
        <p:blipFill>
          <a:blip r:embed="rId4">
            <a:lum bright="24000" contrast="12000"/>
          </a:blip>
          <a:srcRect/>
          <a:stretch>
            <a:fillRect/>
          </a:stretch>
        </p:blipFill>
        <p:spPr bwMode="auto">
          <a:xfrm>
            <a:off x="258763" y="4465638"/>
            <a:ext cx="2160587" cy="1614487"/>
          </a:xfrm>
          <a:prstGeom prst="rect">
            <a:avLst/>
          </a:prstGeom>
          <a:noFill/>
          <a:ln w="9525">
            <a:noFill/>
            <a:miter lim="800000"/>
            <a:headEnd/>
            <a:tailEnd/>
          </a:ln>
        </p:spPr>
      </p:pic>
      <p:pic>
        <p:nvPicPr>
          <p:cNvPr id="81926" name="Picture 3"/>
          <p:cNvPicPr>
            <a:picLocks noChangeAspect="1" noChangeArrowheads="1"/>
          </p:cNvPicPr>
          <p:nvPr/>
        </p:nvPicPr>
        <p:blipFill>
          <a:blip r:embed="rId5"/>
          <a:srcRect/>
          <a:stretch>
            <a:fillRect/>
          </a:stretch>
        </p:blipFill>
        <p:spPr bwMode="auto">
          <a:xfrm>
            <a:off x="5775325" y="0"/>
            <a:ext cx="3055938" cy="1797050"/>
          </a:xfrm>
          <a:prstGeom prst="rect">
            <a:avLst/>
          </a:prstGeom>
          <a:noFill/>
          <a:ln w="9525">
            <a:noFill/>
            <a:miter lim="800000"/>
            <a:headEnd/>
            <a:tailEnd/>
          </a:ln>
        </p:spPr>
      </p:pic>
      <p:pic>
        <p:nvPicPr>
          <p:cNvPr id="81927" name="Picture 4" descr="0"/>
          <p:cNvPicPr>
            <a:picLocks noGrp="1" noChangeAspect="1" noChangeArrowheads="1"/>
          </p:cNvPicPr>
          <p:nvPr>
            <p:ph sz="quarter" idx="15"/>
          </p:nvPr>
        </p:nvPicPr>
        <p:blipFill>
          <a:blip r:embed="rId6"/>
          <a:srcRect/>
          <a:stretch>
            <a:fillRect/>
          </a:stretch>
        </p:blipFill>
        <p:spPr>
          <a:xfrm>
            <a:off x="2544763" y="2084388"/>
            <a:ext cx="5599112" cy="37719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u contenu 5"/>
          <p:cNvSpPr>
            <a:spLocks noGrp="1"/>
          </p:cNvSpPr>
          <p:nvPr>
            <p:ph sz="quarter" idx="15"/>
          </p:nvPr>
        </p:nvSpPr>
        <p:spPr>
          <a:xfrm>
            <a:off x="3856038" y="981075"/>
            <a:ext cx="4287837" cy="4368800"/>
          </a:xfrm>
        </p:spPr>
        <p:txBody>
          <a:bodyPr/>
          <a:lstStyle/>
          <a:p>
            <a:r>
              <a:rPr smtClean="0"/>
              <a:t>Etanchéité dynamique par joints à simple et double lèvres</a:t>
            </a:r>
          </a:p>
          <a:p>
            <a:r>
              <a:rPr sz="1800" smtClean="0"/>
              <a:t>Montage des joints pour une lubrification à la graisse</a:t>
            </a:r>
          </a:p>
          <a:p>
            <a:endParaRPr smtClean="0"/>
          </a:p>
          <a:p>
            <a:endParaRPr smtClean="0"/>
          </a:p>
          <a:p>
            <a:endParaRPr smtClean="0"/>
          </a:p>
          <a:p>
            <a:endParaRPr smtClean="0"/>
          </a:p>
          <a:p>
            <a:r>
              <a:rPr sz="1800" smtClean="0"/>
              <a:t>Montage des joints pour lubrification à l’huile</a:t>
            </a:r>
          </a:p>
        </p:txBody>
      </p:sp>
      <p:sp>
        <p:nvSpPr>
          <p:cNvPr id="8294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E14DA70D-A59D-4D9E-9701-16BF61048A57}" type="slidenum">
              <a:rPr sz="1000"/>
              <a:pPr algn="r" fontAlgn="base">
                <a:spcBef>
                  <a:spcPct val="0"/>
                </a:spcBef>
                <a:spcAft>
                  <a:spcPct val="0"/>
                </a:spcAft>
              </a:pPr>
              <a:t>26</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2948" name="Picture 5" descr="DSC00187"/>
          <p:cNvPicPr>
            <a:picLocks noChangeAspect="1" noChangeArrowheads="1"/>
          </p:cNvPicPr>
          <p:nvPr/>
        </p:nvPicPr>
        <p:blipFill>
          <a:blip r:embed="rId3">
            <a:lum bright="30000" contrast="12000"/>
          </a:blip>
          <a:srcRect/>
          <a:stretch>
            <a:fillRect/>
          </a:stretch>
        </p:blipFill>
        <p:spPr bwMode="auto">
          <a:xfrm>
            <a:off x="244475" y="1249363"/>
            <a:ext cx="3240088" cy="2428875"/>
          </a:xfrm>
          <a:prstGeom prst="rect">
            <a:avLst/>
          </a:prstGeom>
          <a:noFill/>
          <a:ln w="9525">
            <a:noFill/>
            <a:miter lim="800000"/>
            <a:headEnd/>
            <a:tailEnd/>
          </a:ln>
        </p:spPr>
      </p:pic>
      <p:pic>
        <p:nvPicPr>
          <p:cNvPr id="82949" name="Picture 4" descr="DSC00190"/>
          <p:cNvPicPr>
            <a:picLocks noChangeAspect="1" noChangeArrowheads="1"/>
          </p:cNvPicPr>
          <p:nvPr/>
        </p:nvPicPr>
        <p:blipFill>
          <a:blip r:embed="rId4">
            <a:lum bright="12000" contrast="12000"/>
          </a:blip>
          <a:srcRect/>
          <a:stretch>
            <a:fillRect/>
          </a:stretch>
        </p:blipFill>
        <p:spPr bwMode="auto">
          <a:xfrm>
            <a:off x="244475" y="3813175"/>
            <a:ext cx="3240088" cy="2430463"/>
          </a:xfrm>
          <a:prstGeom prst="rect">
            <a:avLst/>
          </a:prstGeom>
          <a:noFill/>
          <a:ln w="9525">
            <a:noFill/>
            <a:miter lim="800000"/>
            <a:headEnd/>
            <a:tailEnd/>
          </a:ln>
        </p:spPr>
      </p:pic>
      <p:grpSp>
        <p:nvGrpSpPr>
          <p:cNvPr id="82950" name="Groupe 75"/>
          <p:cNvGrpSpPr>
            <a:grpSpLocks/>
          </p:cNvGrpSpPr>
          <p:nvPr/>
        </p:nvGrpSpPr>
        <p:grpSpPr bwMode="auto">
          <a:xfrm>
            <a:off x="4265613" y="2708275"/>
            <a:ext cx="3025775" cy="1562100"/>
            <a:chOff x="4265525" y="2709035"/>
            <a:chExt cx="3025899" cy="1561446"/>
          </a:xfrm>
        </p:grpSpPr>
        <p:sp>
          <p:nvSpPr>
            <p:cNvPr id="2" name="Rectangle 1"/>
            <p:cNvSpPr/>
            <p:nvPr/>
          </p:nvSpPr>
          <p:spPr>
            <a:xfrm>
              <a:off x="4325852" y="3297751"/>
              <a:ext cx="2879843" cy="3808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83001" name="Groupe 14"/>
            <p:cNvGrpSpPr>
              <a:grpSpLocks/>
            </p:cNvGrpSpPr>
            <p:nvPr/>
          </p:nvGrpSpPr>
          <p:grpSpPr bwMode="auto">
            <a:xfrm>
              <a:off x="4903596" y="2838526"/>
              <a:ext cx="624170" cy="458949"/>
              <a:chOff x="4556760" y="4202270"/>
              <a:chExt cx="518160" cy="381000"/>
            </a:xfrm>
          </p:grpSpPr>
          <p:sp>
            <p:nvSpPr>
              <p:cNvPr id="9" name="Rectangle 8"/>
              <p:cNvSpPr/>
              <p:nvPr/>
            </p:nvSpPr>
            <p:spPr>
              <a:xfrm>
                <a:off x="4556868" y="4202793"/>
                <a:ext cx="517947" cy="38070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 name="Connecteur droit 9"/>
              <p:cNvCxnSpPr/>
              <p:nvPr/>
            </p:nvCxnSpPr>
            <p:spPr>
              <a:xfrm>
                <a:off x="4637261" y="4285785"/>
                <a:ext cx="361113" cy="2318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4769054" y="4317400"/>
                <a:ext cx="93574" cy="15149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2" name="Groupe 16"/>
            <p:cNvGrpSpPr>
              <a:grpSpLocks/>
            </p:cNvGrpSpPr>
            <p:nvPr/>
          </p:nvGrpSpPr>
          <p:grpSpPr bwMode="auto">
            <a:xfrm flipV="1">
              <a:off x="4906419" y="3678475"/>
              <a:ext cx="624170" cy="458949"/>
              <a:chOff x="4556760" y="4202270"/>
              <a:chExt cx="518160" cy="381000"/>
            </a:xfrm>
          </p:grpSpPr>
          <p:sp>
            <p:nvSpPr>
              <p:cNvPr id="18" name="Rectangle 17"/>
              <p:cNvSpPr/>
              <p:nvPr/>
            </p:nvSpPr>
            <p:spPr>
              <a:xfrm>
                <a:off x="4557160" y="4202467"/>
                <a:ext cx="517947" cy="38070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9" name="Connecteur droit 18"/>
              <p:cNvCxnSpPr/>
              <p:nvPr/>
            </p:nvCxnSpPr>
            <p:spPr>
              <a:xfrm>
                <a:off x="4637554" y="4285458"/>
                <a:ext cx="361113" cy="2318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4769347" y="4317073"/>
                <a:ext cx="93574" cy="15149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3" name="Groupe 20"/>
            <p:cNvGrpSpPr>
              <a:grpSpLocks/>
            </p:cNvGrpSpPr>
            <p:nvPr/>
          </p:nvGrpSpPr>
          <p:grpSpPr bwMode="auto">
            <a:xfrm flipV="1">
              <a:off x="6371277" y="3678475"/>
              <a:ext cx="298310" cy="219346"/>
              <a:chOff x="4556760" y="4202270"/>
              <a:chExt cx="518160" cy="381000"/>
            </a:xfrm>
          </p:grpSpPr>
          <p:sp>
            <p:nvSpPr>
              <p:cNvPr id="22" name="Rectangle 21"/>
              <p:cNvSpPr/>
              <p:nvPr/>
            </p:nvSpPr>
            <p:spPr>
              <a:xfrm>
                <a:off x="4555647" y="4202697"/>
                <a:ext cx="518424" cy="38037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3" name="Connecteur droit 22"/>
              <p:cNvCxnSpPr/>
              <p:nvPr/>
            </p:nvCxnSpPr>
            <p:spPr>
              <a:xfrm>
                <a:off x="4635615" y="4285386"/>
                <a:ext cx="361243" cy="2315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4767979" y="4315706"/>
                <a:ext cx="93758" cy="1543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4" name="Groupe 24"/>
            <p:cNvGrpSpPr>
              <a:grpSpLocks/>
            </p:cNvGrpSpPr>
            <p:nvPr/>
          </p:nvGrpSpPr>
          <p:grpSpPr bwMode="auto">
            <a:xfrm>
              <a:off x="6372627" y="3078128"/>
              <a:ext cx="298310" cy="219346"/>
              <a:chOff x="4556760" y="4202270"/>
              <a:chExt cx="518160" cy="381000"/>
            </a:xfrm>
          </p:grpSpPr>
          <p:sp>
            <p:nvSpPr>
              <p:cNvPr id="26" name="Rectangle 25"/>
              <p:cNvSpPr/>
              <p:nvPr/>
            </p:nvSpPr>
            <p:spPr>
              <a:xfrm>
                <a:off x="4556058" y="4203381"/>
                <a:ext cx="518424" cy="38037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7" name="Connecteur droit 26"/>
              <p:cNvCxnSpPr/>
              <p:nvPr/>
            </p:nvCxnSpPr>
            <p:spPr>
              <a:xfrm>
                <a:off x="4636029" y="4286070"/>
                <a:ext cx="361241" cy="2315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4768392" y="4316389"/>
                <a:ext cx="93758" cy="1543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5" name="Groupe 35"/>
            <p:cNvGrpSpPr>
              <a:grpSpLocks/>
            </p:cNvGrpSpPr>
            <p:nvPr/>
          </p:nvGrpSpPr>
          <p:grpSpPr bwMode="auto">
            <a:xfrm>
              <a:off x="4265525" y="2838526"/>
              <a:ext cx="3025899" cy="229474"/>
              <a:chOff x="4411064" y="2838526"/>
              <a:chExt cx="2880360" cy="239602"/>
            </a:xfrm>
          </p:grpSpPr>
          <p:cxnSp>
            <p:nvCxnSpPr>
              <p:cNvPr id="29" name="Connecteur droit 28"/>
              <p:cNvCxnSpPr/>
              <p:nvPr/>
            </p:nvCxnSpPr>
            <p:spPr>
              <a:xfrm>
                <a:off x="4411064" y="2839184"/>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6003876" y="3077773"/>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6003876" y="2839184"/>
                <a:ext cx="0" cy="23859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3006" name="Groupe 37"/>
            <p:cNvGrpSpPr>
              <a:grpSpLocks/>
            </p:cNvGrpSpPr>
            <p:nvPr/>
          </p:nvGrpSpPr>
          <p:grpSpPr bwMode="auto">
            <a:xfrm flipV="1">
              <a:off x="4265525" y="3907170"/>
              <a:ext cx="3025899" cy="239602"/>
              <a:chOff x="4411064" y="2838526"/>
              <a:chExt cx="2880360" cy="239602"/>
            </a:xfrm>
          </p:grpSpPr>
          <p:cxnSp>
            <p:nvCxnSpPr>
              <p:cNvPr id="39" name="Connecteur droit 38"/>
              <p:cNvCxnSpPr/>
              <p:nvPr/>
            </p:nvCxnSpPr>
            <p:spPr>
              <a:xfrm>
                <a:off x="4411064" y="2838590"/>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003876" y="3078202"/>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6003876" y="2838590"/>
                <a:ext cx="0" cy="2396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3007" name="Groupe 51"/>
            <p:cNvGrpSpPr>
              <a:grpSpLocks/>
            </p:cNvGrpSpPr>
            <p:nvPr/>
          </p:nvGrpSpPr>
          <p:grpSpPr bwMode="auto">
            <a:xfrm>
              <a:off x="4391132" y="2848654"/>
              <a:ext cx="346667" cy="448820"/>
              <a:chOff x="4456444" y="2848654"/>
              <a:chExt cx="346667" cy="448820"/>
            </a:xfrm>
          </p:grpSpPr>
          <p:cxnSp>
            <p:nvCxnSpPr>
              <p:cNvPr id="42" name="Connecteur droit 41"/>
              <p:cNvCxnSpPr/>
              <p:nvPr/>
            </p:nvCxnSpPr>
            <p:spPr>
              <a:xfrm>
                <a:off x="4502294" y="2894696"/>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514994" y="2894696"/>
                <a:ext cx="241310" cy="364972"/>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456254" y="2848677"/>
                <a:ext cx="346089" cy="4490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08" name="Groupe 53"/>
            <p:cNvGrpSpPr>
              <a:grpSpLocks/>
            </p:cNvGrpSpPr>
            <p:nvPr/>
          </p:nvGrpSpPr>
          <p:grpSpPr bwMode="auto">
            <a:xfrm flipV="1">
              <a:off x="4391131" y="3683540"/>
              <a:ext cx="346667" cy="448820"/>
              <a:chOff x="4456444" y="2848654"/>
              <a:chExt cx="346667" cy="448820"/>
            </a:xfrm>
          </p:grpSpPr>
          <p:cxnSp>
            <p:nvCxnSpPr>
              <p:cNvPr id="55" name="Connecteur droit 54"/>
              <p:cNvCxnSpPr/>
              <p:nvPr/>
            </p:nvCxnSpPr>
            <p:spPr>
              <a:xfrm>
                <a:off x="4502295" y="2894606"/>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4514995" y="2894606"/>
                <a:ext cx="241310" cy="364972"/>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456255" y="2848587"/>
                <a:ext cx="346089" cy="4490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09" name="Groupe 65"/>
            <p:cNvGrpSpPr>
              <a:grpSpLocks/>
            </p:cNvGrpSpPr>
            <p:nvPr/>
          </p:nvGrpSpPr>
          <p:grpSpPr bwMode="auto">
            <a:xfrm flipH="1">
              <a:off x="6890114" y="3068000"/>
              <a:ext cx="182002" cy="200340"/>
              <a:chOff x="4456444" y="2848654"/>
              <a:chExt cx="346667" cy="448820"/>
            </a:xfrm>
          </p:grpSpPr>
          <p:cxnSp>
            <p:nvCxnSpPr>
              <p:cNvPr id="67" name="Connecteur droit 66"/>
              <p:cNvCxnSpPr/>
              <p:nvPr/>
            </p:nvCxnSpPr>
            <p:spPr>
              <a:xfrm>
                <a:off x="4501377" y="2958098"/>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flipH="1">
                <a:off x="4516495" y="2958098"/>
                <a:ext cx="241912" cy="298618"/>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456017" y="2847893"/>
                <a:ext cx="347749" cy="44792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10" name="Groupe 71"/>
            <p:cNvGrpSpPr>
              <a:grpSpLocks/>
            </p:cNvGrpSpPr>
            <p:nvPr/>
          </p:nvGrpSpPr>
          <p:grpSpPr bwMode="auto">
            <a:xfrm flipH="1" flipV="1">
              <a:off x="6890114" y="3687978"/>
              <a:ext cx="182002" cy="200340"/>
              <a:chOff x="4456444" y="2848654"/>
              <a:chExt cx="346667" cy="448820"/>
            </a:xfrm>
          </p:grpSpPr>
          <p:cxnSp>
            <p:nvCxnSpPr>
              <p:cNvPr id="73" name="Connecteur droit 72"/>
              <p:cNvCxnSpPr/>
              <p:nvPr/>
            </p:nvCxnSpPr>
            <p:spPr>
              <a:xfrm>
                <a:off x="4501377" y="2959450"/>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H="1">
                <a:off x="4516495" y="2959450"/>
                <a:ext cx="241912" cy="298618"/>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456017" y="2849245"/>
                <a:ext cx="347749" cy="44792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71" name="Rectangle 70"/>
            <p:cNvSpPr/>
            <p:nvPr/>
          </p:nvSpPr>
          <p:spPr>
            <a:xfrm>
              <a:off x="4848161" y="3159696"/>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7" name="Rectangle 76"/>
            <p:cNvSpPr/>
            <p:nvPr/>
          </p:nvSpPr>
          <p:spPr>
            <a:xfrm>
              <a:off x="4848161" y="3543710"/>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8" name="Rectangle 77"/>
            <p:cNvSpPr/>
            <p:nvPr/>
          </p:nvSpPr>
          <p:spPr>
            <a:xfrm>
              <a:off x="5562565" y="4011827"/>
              <a:ext cx="46040" cy="25865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9" name="Rectangle 78"/>
            <p:cNvSpPr/>
            <p:nvPr/>
          </p:nvSpPr>
          <p:spPr>
            <a:xfrm>
              <a:off x="5540339" y="2709035"/>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1" name="Rectangle 80"/>
            <p:cNvSpPr/>
            <p:nvPr/>
          </p:nvSpPr>
          <p:spPr>
            <a:xfrm>
              <a:off x="6321421" y="2924845"/>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2" name="Rectangle 81"/>
            <p:cNvSpPr/>
            <p:nvPr/>
          </p:nvSpPr>
          <p:spPr>
            <a:xfrm>
              <a:off x="6297608" y="3773802"/>
              <a:ext cx="46039" cy="260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3" name="Rectangle 82"/>
            <p:cNvSpPr/>
            <p:nvPr/>
          </p:nvSpPr>
          <p:spPr>
            <a:xfrm>
              <a:off x="6696087" y="3231104"/>
              <a:ext cx="44452" cy="5125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51" name="Groupe 83"/>
          <p:cNvGrpSpPr>
            <a:grpSpLocks/>
          </p:cNvGrpSpPr>
          <p:nvPr/>
        </p:nvGrpSpPr>
        <p:grpSpPr bwMode="auto">
          <a:xfrm>
            <a:off x="4265613" y="5140325"/>
            <a:ext cx="3025775" cy="1560513"/>
            <a:chOff x="4265525" y="5140148"/>
            <a:chExt cx="3025899" cy="1561446"/>
          </a:xfrm>
        </p:grpSpPr>
        <p:sp>
          <p:nvSpPr>
            <p:cNvPr id="86" name="Rectangle 85"/>
            <p:cNvSpPr/>
            <p:nvPr/>
          </p:nvSpPr>
          <p:spPr>
            <a:xfrm>
              <a:off x="4325852" y="5727874"/>
              <a:ext cx="2879843" cy="38122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82953" name="Groupe 86"/>
            <p:cNvGrpSpPr>
              <a:grpSpLocks/>
            </p:cNvGrpSpPr>
            <p:nvPr/>
          </p:nvGrpSpPr>
          <p:grpSpPr bwMode="auto">
            <a:xfrm>
              <a:off x="4903596" y="5269639"/>
              <a:ext cx="624170" cy="458949"/>
              <a:chOff x="4556760" y="4202270"/>
              <a:chExt cx="518160" cy="381000"/>
            </a:xfrm>
          </p:grpSpPr>
          <p:sp>
            <p:nvSpPr>
              <p:cNvPr id="131" name="Rectangle 130"/>
              <p:cNvSpPr/>
              <p:nvPr/>
            </p:nvSpPr>
            <p:spPr>
              <a:xfrm>
                <a:off x="4556868" y="4202902"/>
                <a:ext cx="517947" cy="37977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32" name="Connecteur droit 131"/>
              <p:cNvCxnSpPr/>
              <p:nvPr/>
            </p:nvCxnSpPr>
            <p:spPr>
              <a:xfrm>
                <a:off x="4637261" y="4285978"/>
                <a:ext cx="361113" cy="2307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flipV="1">
                <a:off x="4769054" y="4316307"/>
                <a:ext cx="93574" cy="1529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4" name="Groupe 87"/>
            <p:cNvGrpSpPr>
              <a:grpSpLocks/>
            </p:cNvGrpSpPr>
            <p:nvPr/>
          </p:nvGrpSpPr>
          <p:grpSpPr bwMode="auto">
            <a:xfrm flipV="1">
              <a:off x="4906419" y="6109588"/>
              <a:ext cx="624170" cy="458949"/>
              <a:chOff x="4556760" y="4202270"/>
              <a:chExt cx="518160" cy="381000"/>
            </a:xfrm>
          </p:grpSpPr>
          <p:sp>
            <p:nvSpPr>
              <p:cNvPr id="128" name="Rectangle 127"/>
              <p:cNvSpPr/>
              <p:nvPr/>
            </p:nvSpPr>
            <p:spPr>
              <a:xfrm>
                <a:off x="4557160" y="4202580"/>
                <a:ext cx="517947" cy="38109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9" name="Connecteur droit 128"/>
              <p:cNvCxnSpPr/>
              <p:nvPr/>
            </p:nvCxnSpPr>
            <p:spPr>
              <a:xfrm>
                <a:off x="4637554" y="4285656"/>
                <a:ext cx="361113" cy="23208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flipV="1">
                <a:off x="4769347" y="4317304"/>
                <a:ext cx="93574" cy="15164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5" name="Groupe 88"/>
            <p:cNvGrpSpPr>
              <a:grpSpLocks/>
            </p:cNvGrpSpPr>
            <p:nvPr/>
          </p:nvGrpSpPr>
          <p:grpSpPr bwMode="auto">
            <a:xfrm flipV="1">
              <a:off x="6371277" y="6109588"/>
              <a:ext cx="298310" cy="219346"/>
              <a:chOff x="4556760" y="4202270"/>
              <a:chExt cx="518160" cy="381000"/>
            </a:xfrm>
          </p:grpSpPr>
          <p:sp>
            <p:nvSpPr>
              <p:cNvPr id="125" name="Rectangle 124"/>
              <p:cNvSpPr/>
              <p:nvPr/>
            </p:nvSpPr>
            <p:spPr>
              <a:xfrm>
                <a:off x="4555647" y="4203358"/>
                <a:ext cx="518424" cy="380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6" name="Connecteur droit 125"/>
              <p:cNvCxnSpPr/>
              <p:nvPr/>
            </p:nvCxnSpPr>
            <p:spPr>
              <a:xfrm>
                <a:off x="4635615" y="4286131"/>
                <a:ext cx="361243" cy="2317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p:cNvCxnSpPr/>
              <p:nvPr/>
            </p:nvCxnSpPr>
            <p:spPr>
              <a:xfrm flipV="1">
                <a:off x="4767979" y="4316480"/>
                <a:ext cx="93758" cy="15451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6" name="Groupe 89"/>
            <p:cNvGrpSpPr>
              <a:grpSpLocks/>
            </p:cNvGrpSpPr>
            <p:nvPr/>
          </p:nvGrpSpPr>
          <p:grpSpPr bwMode="auto">
            <a:xfrm>
              <a:off x="6372627" y="5509241"/>
              <a:ext cx="298310" cy="219346"/>
              <a:chOff x="4556760" y="4202270"/>
              <a:chExt cx="518160" cy="381000"/>
            </a:xfrm>
          </p:grpSpPr>
          <p:sp>
            <p:nvSpPr>
              <p:cNvPr id="122" name="Rectangle 121"/>
              <p:cNvSpPr/>
              <p:nvPr/>
            </p:nvSpPr>
            <p:spPr>
              <a:xfrm>
                <a:off x="4556058" y="4201276"/>
                <a:ext cx="518424" cy="380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3" name="Connecteur droit 122"/>
              <p:cNvCxnSpPr/>
              <p:nvPr/>
            </p:nvCxnSpPr>
            <p:spPr>
              <a:xfrm>
                <a:off x="4636029" y="4284049"/>
                <a:ext cx="361241" cy="2317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flipV="1">
                <a:off x="4768392" y="4314400"/>
                <a:ext cx="93758" cy="15451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7" name="Groupe 90"/>
            <p:cNvGrpSpPr>
              <a:grpSpLocks/>
            </p:cNvGrpSpPr>
            <p:nvPr/>
          </p:nvGrpSpPr>
          <p:grpSpPr bwMode="auto">
            <a:xfrm>
              <a:off x="4265525" y="5269639"/>
              <a:ext cx="3025899" cy="229474"/>
              <a:chOff x="4411064" y="2838526"/>
              <a:chExt cx="2880360" cy="239602"/>
            </a:xfrm>
          </p:grpSpPr>
          <p:cxnSp>
            <p:nvCxnSpPr>
              <p:cNvPr id="119" name="Connecteur droit 118"/>
              <p:cNvCxnSpPr/>
              <p:nvPr/>
            </p:nvCxnSpPr>
            <p:spPr>
              <a:xfrm>
                <a:off x="4411064" y="2839321"/>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6003876" y="3078153"/>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V="1">
                <a:off x="6003876" y="2839321"/>
                <a:ext cx="0" cy="23883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2958" name="Groupe 91"/>
            <p:cNvGrpSpPr>
              <a:grpSpLocks/>
            </p:cNvGrpSpPr>
            <p:nvPr/>
          </p:nvGrpSpPr>
          <p:grpSpPr bwMode="auto">
            <a:xfrm flipV="1">
              <a:off x="4265525" y="6338283"/>
              <a:ext cx="3025899" cy="239602"/>
              <a:chOff x="4411064" y="2838526"/>
              <a:chExt cx="2880360" cy="239602"/>
            </a:xfrm>
          </p:grpSpPr>
          <p:cxnSp>
            <p:nvCxnSpPr>
              <p:cNvPr id="116" name="Connecteur droit 115"/>
              <p:cNvCxnSpPr/>
              <p:nvPr/>
            </p:nvCxnSpPr>
            <p:spPr>
              <a:xfrm>
                <a:off x="4411064" y="2838716"/>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a:off x="6003876" y="3078572"/>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flipV="1">
                <a:off x="6003876" y="2838716"/>
                <a:ext cx="0" cy="23985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2959" name="Groupe 92"/>
            <p:cNvGrpSpPr>
              <a:grpSpLocks/>
            </p:cNvGrpSpPr>
            <p:nvPr/>
          </p:nvGrpSpPr>
          <p:grpSpPr bwMode="auto">
            <a:xfrm flipH="1">
              <a:off x="4391132" y="5279767"/>
              <a:ext cx="346667" cy="448820"/>
              <a:chOff x="4456444" y="2848654"/>
              <a:chExt cx="346667" cy="448820"/>
            </a:xfrm>
          </p:grpSpPr>
          <p:cxnSp>
            <p:nvCxnSpPr>
              <p:cNvPr id="113" name="Connecteur droit 112"/>
              <p:cNvCxnSpPr/>
              <p:nvPr/>
            </p:nvCxnSpPr>
            <p:spPr>
              <a:xfrm>
                <a:off x="4503251" y="2894884"/>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H="1">
                <a:off x="4515951" y="2894884"/>
                <a:ext cx="241310" cy="363754"/>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457212" y="2848818"/>
                <a:ext cx="346089" cy="44794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0" name="Groupe 93"/>
            <p:cNvGrpSpPr>
              <a:grpSpLocks/>
            </p:cNvGrpSpPr>
            <p:nvPr/>
          </p:nvGrpSpPr>
          <p:grpSpPr bwMode="auto">
            <a:xfrm flipH="1" flipV="1">
              <a:off x="4391131" y="6114653"/>
              <a:ext cx="346667" cy="448820"/>
              <a:chOff x="4456444" y="2848654"/>
              <a:chExt cx="346667" cy="448820"/>
            </a:xfrm>
          </p:grpSpPr>
          <p:cxnSp>
            <p:nvCxnSpPr>
              <p:cNvPr id="110" name="Connecteur droit 109"/>
              <p:cNvCxnSpPr/>
              <p:nvPr/>
            </p:nvCxnSpPr>
            <p:spPr>
              <a:xfrm>
                <a:off x="4503250" y="2894794"/>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4515950" y="2894794"/>
                <a:ext cx="241310" cy="365343"/>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457211" y="2848729"/>
                <a:ext cx="346089" cy="4495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1" name="Groupe 94"/>
            <p:cNvGrpSpPr>
              <a:grpSpLocks/>
            </p:cNvGrpSpPr>
            <p:nvPr/>
          </p:nvGrpSpPr>
          <p:grpSpPr bwMode="auto">
            <a:xfrm>
              <a:off x="6890114" y="5499113"/>
              <a:ext cx="182002" cy="200340"/>
              <a:chOff x="4456444" y="2848654"/>
              <a:chExt cx="346667" cy="448820"/>
            </a:xfrm>
          </p:grpSpPr>
          <p:cxnSp>
            <p:nvCxnSpPr>
              <p:cNvPr id="107" name="Connecteur droit 106"/>
              <p:cNvCxnSpPr/>
              <p:nvPr/>
            </p:nvCxnSpPr>
            <p:spPr>
              <a:xfrm>
                <a:off x="4501148" y="2959025"/>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H="1">
                <a:off x="4516267" y="2959025"/>
                <a:ext cx="241912" cy="298922"/>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455789" y="2848708"/>
                <a:ext cx="347749" cy="4483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2" name="Groupe 95"/>
            <p:cNvGrpSpPr>
              <a:grpSpLocks/>
            </p:cNvGrpSpPr>
            <p:nvPr/>
          </p:nvGrpSpPr>
          <p:grpSpPr bwMode="auto">
            <a:xfrm flipV="1">
              <a:off x="6890114" y="6119091"/>
              <a:ext cx="182002" cy="200340"/>
              <a:chOff x="4456444" y="2848654"/>
              <a:chExt cx="346667" cy="448820"/>
            </a:xfrm>
          </p:grpSpPr>
          <p:cxnSp>
            <p:nvCxnSpPr>
              <p:cNvPr id="104" name="Connecteur droit 103"/>
              <p:cNvCxnSpPr/>
              <p:nvPr/>
            </p:nvCxnSpPr>
            <p:spPr>
              <a:xfrm>
                <a:off x="4501148" y="2960433"/>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flipH="1">
                <a:off x="4516267" y="2960433"/>
                <a:ext cx="241912" cy="298922"/>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4455789" y="2850118"/>
                <a:ext cx="347749" cy="4483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97" name="Rectangle 96"/>
            <p:cNvSpPr/>
            <p:nvPr/>
          </p:nvSpPr>
          <p:spPr>
            <a:xfrm>
              <a:off x="4848161" y="5591268"/>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8" name="Rectangle 97"/>
            <p:cNvSpPr/>
            <p:nvPr/>
          </p:nvSpPr>
          <p:spPr>
            <a:xfrm>
              <a:off x="4848161" y="5974084"/>
              <a:ext cx="46040" cy="2589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9" name="Rectangle 98"/>
            <p:cNvSpPr/>
            <p:nvPr/>
          </p:nvSpPr>
          <p:spPr>
            <a:xfrm>
              <a:off x="5562565" y="6442676"/>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0" name="Rectangle 99"/>
            <p:cNvSpPr/>
            <p:nvPr/>
          </p:nvSpPr>
          <p:spPr>
            <a:xfrm>
              <a:off x="5540339" y="5140148"/>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1" name="Rectangle 100"/>
            <p:cNvSpPr/>
            <p:nvPr/>
          </p:nvSpPr>
          <p:spPr>
            <a:xfrm>
              <a:off x="6321421" y="5356177"/>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2" name="Rectangle 101"/>
            <p:cNvSpPr/>
            <p:nvPr/>
          </p:nvSpPr>
          <p:spPr>
            <a:xfrm>
              <a:off x="6297608" y="6205998"/>
              <a:ext cx="46039" cy="2589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3" name="Rectangle 102"/>
            <p:cNvSpPr/>
            <p:nvPr/>
          </p:nvSpPr>
          <p:spPr>
            <a:xfrm>
              <a:off x="6696087" y="5662748"/>
              <a:ext cx="44452" cy="5130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Espace réservé du contenu 5"/>
          <p:cNvSpPr>
            <a:spLocks noGrp="1"/>
          </p:cNvSpPr>
          <p:nvPr>
            <p:ph sz="quarter" idx="15"/>
          </p:nvPr>
        </p:nvSpPr>
        <p:spPr>
          <a:xfrm>
            <a:off x="3627438" y="981075"/>
            <a:ext cx="4516437" cy="5267325"/>
          </a:xfrm>
        </p:spPr>
        <p:txBody>
          <a:bodyPr/>
          <a:lstStyle/>
          <a:p>
            <a:r>
              <a:rPr smtClean="0"/>
              <a:t>La pompe engrenage est lubrifiée à l’huile.</a:t>
            </a:r>
          </a:p>
          <a:p>
            <a:endParaRPr smtClean="0"/>
          </a:p>
          <a:p>
            <a:r>
              <a:rPr smtClean="0"/>
              <a:t>L’étanchéité statique entre les carters est assurée par joint torique</a:t>
            </a:r>
          </a:p>
          <a:p>
            <a:endParaRPr smtClean="0"/>
          </a:p>
          <a:p>
            <a:r>
              <a:rPr smtClean="0"/>
              <a:t>Usinage de la rainure à la fraise 2 tailles</a:t>
            </a:r>
          </a:p>
        </p:txBody>
      </p:sp>
      <p:sp>
        <p:nvSpPr>
          <p:cNvPr id="8499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C4C727C6-4DFB-484F-ABA2-94D4D0F872BF}" type="slidenum">
              <a:rPr sz="1000"/>
              <a:pPr algn="r" fontAlgn="base">
                <a:spcBef>
                  <a:spcPct val="0"/>
                </a:spcBef>
                <a:spcAft>
                  <a:spcPct val="0"/>
                </a:spcAft>
              </a:pPr>
              <a:t>27</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4996" name="Picture 7" descr="DSC00191"/>
          <p:cNvPicPr>
            <a:picLocks noChangeAspect="1" noChangeArrowheads="1"/>
          </p:cNvPicPr>
          <p:nvPr/>
        </p:nvPicPr>
        <p:blipFill>
          <a:blip r:embed="rId2">
            <a:lum bright="18000" contrast="12000"/>
          </a:blip>
          <a:srcRect/>
          <a:stretch>
            <a:fillRect/>
          </a:stretch>
        </p:blipFill>
        <p:spPr bwMode="auto">
          <a:xfrm>
            <a:off x="304800" y="1131888"/>
            <a:ext cx="2519363" cy="1871662"/>
          </a:xfrm>
          <a:prstGeom prst="rect">
            <a:avLst/>
          </a:prstGeom>
          <a:noFill/>
          <a:ln w="9525">
            <a:noFill/>
            <a:miter lim="800000"/>
            <a:headEnd/>
            <a:tailEnd/>
          </a:ln>
        </p:spPr>
      </p:pic>
      <p:pic>
        <p:nvPicPr>
          <p:cNvPr id="84997" name="Picture 6" descr="DSC00192"/>
          <p:cNvPicPr>
            <a:picLocks noChangeAspect="1" noChangeArrowheads="1"/>
          </p:cNvPicPr>
          <p:nvPr/>
        </p:nvPicPr>
        <p:blipFill>
          <a:blip r:embed="rId3">
            <a:lum bright="30000" contrast="12000"/>
          </a:blip>
          <a:srcRect/>
          <a:stretch>
            <a:fillRect/>
          </a:stretch>
        </p:blipFill>
        <p:spPr bwMode="auto">
          <a:xfrm>
            <a:off x="304800" y="3003550"/>
            <a:ext cx="2519363" cy="1890713"/>
          </a:xfrm>
          <a:prstGeom prst="rect">
            <a:avLst/>
          </a:prstGeom>
          <a:noFill/>
          <a:ln w="9525">
            <a:noFill/>
            <a:miter lim="800000"/>
            <a:headEnd/>
            <a:tailEnd/>
          </a:ln>
        </p:spPr>
      </p:pic>
      <p:pic>
        <p:nvPicPr>
          <p:cNvPr id="84998" name="Picture 5" descr="DSC00193"/>
          <p:cNvPicPr>
            <a:picLocks noChangeAspect="1" noChangeArrowheads="1"/>
          </p:cNvPicPr>
          <p:nvPr/>
        </p:nvPicPr>
        <p:blipFill>
          <a:blip r:embed="rId4">
            <a:lum bright="18000" contrast="18000"/>
          </a:blip>
          <a:srcRect/>
          <a:stretch>
            <a:fillRect/>
          </a:stretch>
        </p:blipFill>
        <p:spPr bwMode="auto">
          <a:xfrm>
            <a:off x="304800" y="4894263"/>
            <a:ext cx="2519363" cy="1874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Espace réservé du contenu 1"/>
          <p:cNvSpPr>
            <a:spLocks noGrp="1"/>
          </p:cNvSpPr>
          <p:nvPr>
            <p:ph sz="quarter" idx="15"/>
          </p:nvPr>
        </p:nvSpPr>
        <p:spPr>
          <a:xfrm>
            <a:off x="304800" y="981075"/>
            <a:ext cx="5211763" cy="5267325"/>
          </a:xfrm>
        </p:spPr>
        <p:txBody>
          <a:bodyPr/>
          <a:lstStyle/>
          <a:p>
            <a:r>
              <a:rPr smtClean="0"/>
              <a:t>Paliers lisses qui permettent le guidage en rotation des deux arbres</a:t>
            </a:r>
          </a:p>
          <a:p>
            <a:r>
              <a:rPr smtClean="0"/>
              <a:t>Acier revêtu d’un matériau anti friction</a:t>
            </a:r>
          </a:p>
          <a:p>
            <a:r>
              <a:rPr smtClean="0"/>
              <a:t>La fente provient de la fabrication du palier (tole roulée)</a:t>
            </a:r>
          </a:p>
          <a:p>
            <a:r>
              <a:rPr smtClean="0"/>
              <a:t>Elle permet aussi d’assembler le palier qui est monté en force dans le moyeu</a:t>
            </a:r>
          </a:p>
          <a:p>
            <a:r>
              <a:rPr smtClean="0"/>
              <a:t>La rainure longitudinale permet la lubrification du contact </a:t>
            </a:r>
          </a:p>
        </p:txBody>
      </p:sp>
      <p:sp>
        <p:nvSpPr>
          <p:cNvPr id="8601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7CEC9BC-71A0-4D32-B3CD-0C6A6B088985}" type="slidenum">
              <a:rPr/>
              <a:pPr fontAlgn="base">
                <a:spcBef>
                  <a:spcPct val="0"/>
                </a:spcBef>
                <a:spcAft>
                  <a:spcPct val="0"/>
                </a:spcAft>
              </a:pPr>
              <a:t>28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Guidage des arbres</a:t>
            </a:r>
            <a:endParaRPr dirty="0"/>
          </a:p>
        </p:txBody>
      </p:sp>
      <p:pic>
        <p:nvPicPr>
          <p:cNvPr id="86020" name="Picture 3" descr="DSC00178"/>
          <p:cNvPicPr>
            <a:picLocks noChangeAspect="1" noChangeArrowheads="1"/>
          </p:cNvPicPr>
          <p:nvPr/>
        </p:nvPicPr>
        <p:blipFill>
          <a:blip r:embed="rId2">
            <a:lum bright="12000" contrast="12000"/>
          </a:blip>
          <a:srcRect l="29456" t="18059" r="33145" b="25964"/>
          <a:stretch>
            <a:fillRect/>
          </a:stretch>
        </p:blipFill>
        <p:spPr bwMode="auto">
          <a:xfrm>
            <a:off x="5516563" y="930275"/>
            <a:ext cx="2670175" cy="3001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Espace réservé du contenu 1"/>
          <p:cNvSpPr>
            <a:spLocks noGrp="1"/>
          </p:cNvSpPr>
          <p:nvPr>
            <p:ph sz="quarter" idx="15"/>
          </p:nvPr>
        </p:nvSpPr>
        <p:spPr>
          <a:xfrm>
            <a:off x="3108325" y="981075"/>
            <a:ext cx="5035550" cy="3819525"/>
          </a:xfrm>
        </p:spPr>
        <p:txBody>
          <a:bodyPr/>
          <a:lstStyle/>
          <a:p>
            <a:r>
              <a:rPr smtClean="0"/>
              <a:t>Montage avec roulement à contact oblique à bagues séparables</a:t>
            </a:r>
          </a:p>
          <a:p>
            <a:r>
              <a:rPr smtClean="0"/>
              <a:t>Roulements qui permettent des efforts axiaux et radiaux élevés</a:t>
            </a:r>
          </a:p>
          <a:p>
            <a:r>
              <a:rPr smtClean="0"/>
              <a:t>Des roulements à rouleaux cylindriques n’encaissent que des efforts radiaux</a:t>
            </a:r>
          </a:p>
        </p:txBody>
      </p:sp>
      <p:sp>
        <p:nvSpPr>
          <p:cNvPr id="8704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FEF85372-B7D8-4D7E-911F-307CE2C34171}" type="slidenum">
              <a:rPr/>
              <a:pPr fontAlgn="base">
                <a:spcBef>
                  <a:spcPct val="0"/>
                </a:spcBef>
                <a:spcAft>
                  <a:spcPct val="0"/>
                </a:spcAft>
              </a:pPr>
              <a:t>29</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Guidage de l’arbre moteurs</a:t>
            </a:r>
            <a:endParaRPr dirty="0"/>
          </a:p>
        </p:txBody>
      </p:sp>
      <p:pic>
        <p:nvPicPr>
          <p:cNvPr id="87044" name="Picture 3" descr="DSC00194"/>
          <p:cNvPicPr>
            <a:picLocks noChangeAspect="1" noChangeArrowheads="1"/>
          </p:cNvPicPr>
          <p:nvPr/>
        </p:nvPicPr>
        <p:blipFill>
          <a:blip r:embed="rId2">
            <a:lum bright="30000" contrast="12000"/>
          </a:blip>
          <a:srcRect/>
          <a:stretch>
            <a:fillRect/>
          </a:stretch>
        </p:blipFill>
        <p:spPr bwMode="auto">
          <a:xfrm>
            <a:off x="228600" y="1203325"/>
            <a:ext cx="2879725" cy="2146300"/>
          </a:xfrm>
          <a:prstGeom prst="rect">
            <a:avLst/>
          </a:prstGeom>
          <a:noFill/>
          <a:ln w="9525">
            <a:noFill/>
            <a:miter lim="800000"/>
            <a:headEnd/>
            <a:tailEnd/>
          </a:ln>
        </p:spPr>
      </p:pic>
      <p:pic>
        <p:nvPicPr>
          <p:cNvPr id="87045" name="Picture 5" descr="0"/>
          <p:cNvPicPr>
            <a:picLocks noChangeAspect="1" noChangeArrowheads="1"/>
          </p:cNvPicPr>
          <p:nvPr/>
        </p:nvPicPr>
        <p:blipFill>
          <a:blip r:embed="rId3"/>
          <a:srcRect/>
          <a:stretch>
            <a:fillRect/>
          </a:stretch>
        </p:blipFill>
        <p:spPr bwMode="auto">
          <a:xfrm>
            <a:off x="228600" y="4664075"/>
            <a:ext cx="7553325" cy="219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 8" descr="F:\Dropbox\partage nouveau programme\analyse des systèmes\TP (David et Pierre)\Winch\Définition de blocs.png"/>
          <p:cNvPicPr>
            <a:picLocks noChangeAspect="1" noChangeArrowheads="1"/>
          </p:cNvPicPr>
          <p:nvPr/>
        </p:nvPicPr>
        <p:blipFill>
          <a:blip r:embed="rId3"/>
          <a:srcRect/>
          <a:stretch>
            <a:fillRect/>
          </a:stretch>
        </p:blipFill>
        <p:spPr bwMode="auto">
          <a:xfrm>
            <a:off x="3186546" y="1112748"/>
            <a:ext cx="4821382" cy="2729435"/>
          </a:xfrm>
          <a:prstGeom prst="rect">
            <a:avLst/>
          </a:prstGeom>
          <a:noFill/>
          <a:ln w="9525">
            <a:noFill/>
            <a:miter lim="800000"/>
            <a:headEnd/>
            <a:tailEnd/>
          </a:ln>
        </p:spPr>
      </p:pic>
      <p:sp>
        <p:nvSpPr>
          <p:cNvPr id="27651" name="Espace réservé du contenu 3"/>
          <p:cNvSpPr>
            <a:spLocks noGrp="1"/>
          </p:cNvSpPr>
          <p:nvPr>
            <p:ph sz="quarter" idx="15"/>
          </p:nvPr>
        </p:nvSpPr>
        <p:spPr>
          <a:xfrm>
            <a:off x="214313" y="4572000"/>
            <a:ext cx="7839075" cy="2286000"/>
          </a:xfrm>
        </p:spPr>
        <p:txBody>
          <a:bodyPr/>
          <a:lstStyle/>
          <a:p>
            <a:r>
              <a:rPr sz="1600" smtClean="0"/>
              <a:t>Les 2 vitesses du WINCH sont obtenues par rotation d'une part par rotation dans le sens trigonométrique, d'autre part dans le sens horaire</a:t>
            </a:r>
          </a:p>
          <a:p>
            <a:pPr lvl="1"/>
            <a:r>
              <a:rPr sz="1200" smtClean="0"/>
              <a:t>Dans un sens, la vitesse de rotation est directement celui de la manivelle (Rapport de 1)</a:t>
            </a:r>
          </a:p>
          <a:p>
            <a:pPr lvl="1"/>
            <a:r>
              <a:rPr sz="1200" smtClean="0"/>
              <a:t>Dans l'autre sens, la vitesse de rotation est inférieure à celui de la manivelle (Rapport de 2)</a:t>
            </a:r>
          </a:p>
          <a:p>
            <a:r>
              <a:rPr sz="1600" smtClean="0"/>
              <a:t>Afin d'assurer le levage de la charge, il est nécessaire :</a:t>
            </a:r>
          </a:p>
          <a:p>
            <a:pPr lvl="1"/>
            <a:r>
              <a:rPr sz="1400" smtClean="0"/>
              <a:t>D'assurer une tension minimale dans le brin mou</a:t>
            </a:r>
          </a:p>
          <a:p>
            <a:pPr lvl="1"/>
            <a:r>
              <a:rPr sz="1400" smtClean="0"/>
              <a:t>De réaliser plusieurs tours de corde sur le winch afin d'augmenter le coefficient de frottement entre la corde et le tambour</a:t>
            </a:r>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Présentation</a:t>
            </a:r>
          </a:p>
        </p:txBody>
      </p:sp>
      <p:sp>
        <p:nvSpPr>
          <p:cNvPr id="27653" name="Espace réservé du numéro de diapositive 1"/>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CDC4A78-23C6-4E3F-A170-708FCE38B74F}" type="slidenum">
              <a:rPr/>
              <a:pPr fontAlgn="base">
                <a:spcBef>
                  <a:spcPct val="0"/>
                </a:spcBef>
                <a:spcAft>
                  <a:spcPct val="0"/>
                </a:spcAft>
              </a:pPr>
              <a:t>3</a:t>
            </a:fld>
            <a:endParaRPr sz="2400"/>
          </a:p>
        </p:txBody>
      </p:sp>
      <p:pic>
        <p:nvPicPr>
          <p:cNvPr id="27661" name="Image 14"/>
          <p:cNvPicPr>
            <a:picLocks noChangeAspect="1" noChangeArrowheads="1"/>
          </p:cNvPicPr>
          <p:nvPr/>
        </p:nvPicPr>
        <p:blipFill>
          <a:blip r:embed="rId4"/>
          <a:srcRect l="14285" r="20409" b="60500"/>
          <a:stretch>
            <a:fillRect/>
          </a:stretch>
        </p:blipFill>
        <p:spPr bwMode="auto">
          <a:xfrm>
            <a:off x="285750" y="3357563"/>
            <a:ext cx="3357563" cy="1154112"/>
          </a:xfrm>
          <a:prstGeom prst="rect">
            <a:avLst/>
          </a:prstGeom>
          <a:noFill/>
          <a:ln w="9525">
            <a:noFill/>
            <a:miter lim="800000"/>
            <a:headEnd/>
            <a:tailEnd/>
          </a:ln>
        </p:spPr>
      </p:pic>
      <p:cxnSp>
        <p:nvCxnSpPr>
          <p:cNvPr id="18" name="Connecteur droit avec flèche 17"/>
          <p:cNvCxnSpPr/>
          <p:nvPr/>
        </p:nvCxnSpPr>
        <p:spPr>
          <a:xfrm flipV="1">
            <a:off x="2767013" y="3873500"/>
            <a:ext cx="920750" cy="254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27663" name="ZoneTexte 20"/>
          <p:cNvSpPr txBox="1">
            <a:spLocks noChangeArrowheads="1"/>
          </p:cNvSpPr>
          <p:nvPr/>
        </p:nvSpPr>
        <p:spPr bwMode="auto">
          <a:xfrm>
            <a:off x="2555875" y="4149725"/>
            <a:ext cx="2606675" cy="368300"/>
          </a:xfrm>
          <a:prstGeom prst="rect">
            <a:avLst/>
          </a:prstGeom>
          <a:noFill/>
          <a:ln w="9525">
            <a:noFill/>
            <a:miter lim="800000"/>
            <a:headEnd/>
            <a:tailEnd/>
          </a:ln>
        </p:spPr>
        <p:txBody>
          <a:bodyPr>
            <a:spAutoFit/>
          </a:bodyPr>
          <a:lstStyle/>
          <a:p>
            <a:r>
              <a:rPr lang="fr-FR">
                <a:latin typeface="Calibri" pitchFamily="34" charset="0"/>
              </a:rPr>
              <a:t>Brin tendu (vers la voile)</a:t>
            </a:r>
          </a:p>
        </p:txBody>
      </p:sp>
      <p:sp>
        <p:nvSpPr>
          <p:cNvPr id="27664" name="ZoneTexte 21"/>
          <p:cNvSpPr txBox="1">
            <a:spLocks noChangeArrowheads="1"/>
          </p:cNvSpPr>
          <p:nvPr/>
        </p:nvSpPr>
        <p:spPr bwMode="auto">
          <a:xfrm>
            <a:off x="182563" y="4213225"/>
            <a:ext cx="2605087" cy="369888"/>
          </a:xfrm>
          <a:prstGeom prst="rect">
            <a:avLst/>
          </a:prstGeom>
          <a:noFill/>
          <a:ln w="9525">
            <a:noFill/>
            <a:miter lim="800000"/>
            <a:headEnd/>
            <a:tailEnd/>
          </a:ln>
        </p:spPr>
        <p:txBody>
          <a:bodyPr>
            <a:spAutoFit/>
          </a:bodyPr>
          <a:lstStyle/>
          <a:p>
            <a:r>
              <a:rPr lang="fr-FR">
                <a:latin typeface="Calibri" pitchFamily="34" charset="0"/>
              </a:rPr>
              <a:t>Brin "mou"</a:t>
            </a:r>
          </a:p>
        </p:txBody>
      </p:sp>
      <p:cxnSp>
        <p:nvCxnSpPr>
          <p:cNvPr id="23" name="Connecteur droit avec flèche 22"/>
          <p:cNvCxnSpPr/>
          <p:nvPr/>
        </p:nvCxnSpPr>
        <p:spPr>
          <a:xfrm rot="10800000" flipV="1">
            <a:off x="274638" y="3863975"/>
            <a:ext cx="865187" cy="14288"/>
          </a:xfrm>
          <a:prstGeom prst="straightConnector1">
            <a:avLst/>
          </a:prstGeom>
          <a:ln w="38100">
            <a:solidFill>
              <a:srgbClr val="00B0F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0721" name="Image 5" descr="F:\Dropbox\partage nouveau programme\analyse des systèmes\TP (David et Pierre)\Winch\Cas utilisation.png"/>
          <p:cNvPicPr>
            <a:picLocks noChangeAspect="1" noChangeArrowheads="1"/>
          </p:cNvPicPr>
          <p:nvPr/>
        </p:nvPicPr>
        <p:blipFill>
          <a:blip r:embed="rId5"/>
          <a:srcRect/>
          <a:stretch>
            <a:fillRect/>
          </a:stretch>
        </p:blipFill>
        <p:spPr bwMode="auto">
          <a:xfrm>
            <a:off x="221673" y="1339272"/>
            <a:ext cx="2970213"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Réducteur roue et vis sans fin</a:t>
            </a:r>
            <a:endParaRPr dirty="0"/>
          </a:p>
        </p:txBody>
      </p:sp>
      <p:sp>
        <p:nvSpPr>
          <p:cNvPr id="88066"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F3BAE096-75BD-4958-AB09-F46027A50212}" type="slidenum">
              <a:rPr sz="1400" smtClean="0"/>
              <a:pPr algn="ctr" fontAlgn="base">
                <a:spcBef>
                  <a:spcPct val="0"/>
                </a:spcBef>
                <a:spcAft>
                  <a:spcPct val="0"/>
                </a:spcAft>
              </a:pPr>
              <a:t>30</a:t>
            </a:fld>
            <a:endParaRPr sz="1400" smtClean="0"/>
          </a:p>
        </p:txBody>
      </p:sp>
      <p:pic>
        <p:nvPicPr>
          <p:cNvPr id="88067" name="Picture 3"/>
          <p:cNvPicPr>
            <a:picLocks noChangeAspect="1" noChangeArrowheads="1"/>
          </p:cNvPicPr>
          <p:nvPr/>
        </p:nvPicPr>
        <p:blipFill>
          <a:blip r:embed="rId2"/>
          <a:srcRect l="45168" t="12239" r="34396" b="48291"/>
          <a:stretch>
            <a:fillRect/>
          </a:stretch>
        </p:blipFill>
        <p:spPr bwMode="auto">
          <a:xfrm>
            <a:off x="1249363" y="746125"/>
            <a:ext cx="2743200" cy="3005138"/>
          </a:xfrm>
          <a:prstGeom prst="rect">
            <a:avLst/>
          </a:prstGeom>
          <a:noFill/>
          <a:ln w="9525">
            <a:noFill/>
            <a:miter lim="800000"/>
            <a:headEnd/>
            <a:tailEnd/>
          </a:ln>
        </p:spPr>
      </p:pic>
      <p:pic>
        <p:nvPicPr>
          <p:cNvPr id="88068" name="Picture 5" descr="DSC00135"/>
          <p:cNvPicPr>
            <a:picLocks noChangeAspect="1" noChangeArrowheads="1"/>
          </p:cNvPicPr>
          <p:nvPr/>
        </p:nvPicPr>
        <p:blipFill>
          <a:blip r:embed="rId3">
            <a:lum bright="18000" contrast="12000"/>
          </a:blip>
          <a:srcRect/>
          <a:stretch>
            <a:fillRect/>
          </a:stretch>
        </p:blipFill>
        <p:spPr bwMode="auto">
          <a:xfrm>
            <a:off x="5006975" y="1154113"/>
            <a:ext cx="3467100"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u contenu 1"/>
          <p:cNvSpPr>
            <a:spLocks noGrp="1"/>
          </p:cNvSpPr>
          <p:nvPr>
            <p:ph sz="quarter" idx="15"/>
          </p:nvPr>
        </p:nvSpPr>
        <p:spPr>
          <a:xfrm>
            <a:off x="3565525" y="981075"/>
            <a:ext cx="4578350" cy="5267325"/>
          </a:xfrm>
        </p:spPr>
        <p:txBody>
          <a:bodyPr/>
          <a:lstStyle/>
          <a:p>
            <a:r>
              <a:rPr smtClean="0"/>
              <a:t>Objectif </a:t>
            </a:r>
          </a:p>
          <a:p>
            <a:pPr lvl="1"/>
            <a:r>
              <a:rPr smtClean="0"/>
              <a:t>Diminuer la vitesse</a:t>
            </a:r>
          </a:p>
          <a:p>
            <a:pPr lvl="1"/>
            <a:r>
              <a:rPr smtClean="0"/>
              <a:t>Augmenter le couple</a:t>
            </a:r>
          </a:p>
          <a:p>
            <a:r>
              <a:rPr smtClean="0"/>
              <a:t>Rapport de réduction</a:t>
            </a:r>
          </a:p>
          <a:p>
            <a:pPr lvl="1"/>
            <a:r>
              <a:rPr smtClean="0"/>
              <a:t>R = Nb filets / Nb dents</a:t>
            </a:r>
          </a:p>
          <a:p>
            <a:pPr lvl="1"/>
            <a:endParaRPr smtClean="0"/>
          </a:p>
          <a:p>
            <a:pPr lvl="1"/>
            <a:r>
              <a:rPr smtClean="0"/>
              <a:t>Ne pas confondre nombre de filets et nombre de dents !</a:t>
            </a:r>
          </a:p>
          <a:p>
            <a:pPr lvl="1"/>
            <a:endParaRPr smtClean="0"/>
          </a:p>
          <a:p>
            <a:r>
              <a:rPr smtClean="0"/>
              <a:t>Notion de réversibilité</a:t>
            </a:r>
          </a:p>
          <a:p>
            <a:pPr lvl="1"/>
            <a:r>
              <a:rPr smtClean="0"/>
              <a:t>Angle d'hélice (85°)</a:t>
            </a:r>
          </a:p>
          <a:p>
            <a:pPr lvl="1"/>
            <a:r>
              <a:rPr smtClean="0"/>
              <a:t>Coefficient de frottement</a:t>
            </a:r>
          </a:p>
          <a:p>
            <a:endParaRPr smtClean="0"/>
          </a:p>
        </p:txBody>
      </p:sp>
      <p:sp>
        <p:nvSpPr>
          <p:cNvPr id="8909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5C17D4B-8862-46B8-945A-467F87B3BBD6}" type="slidenum">
              <a:rPr/>
              <a:pPr fontAlgn="base">
                <a:spcBef>
                  <a:spcPct val="0"/>
                </a:spcBef>
                <a:spcAft>
                  <a:spcPct val="0"/>
                </a:spcAft>
              </a:pPr>
              <a:t>31</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89092" name="Picture 5" descr="DSC00135"/>
          <p:cNvPicPr>
            <a:picLocks noChangeAspect="1" noChangeArrowheads="1"/>
          </p:cNvPicPr>
          <p:nvPr/>
        </p:nvPicPr>
        <p:blipFill>
          <a:blip r:embed="rId2">
            <a:lum bright="18000" contrast="12000"/>
          </a:blip>
          <a:srcRect/>
          <a:stretch>
            <a:fillRect/>
          </a:stretch>
        </p:blipFill>
        <p:spPr bwMode="auto">
          <a:xfrm>
            <a:off x="381000" y="1920875"/>
            <a:ext cx="3086100" cy="2311400"/>
          </a:xfrm>
          <a:prstGeom prst="rect">
            <a:avLst/>
          </a:prstGeom>
          <a:noFill/>
          <a:ln w="9525">
            <a:noFill/>
            <a:miter lim="800000"/>
            <a:headEnd/>
            <a:tailEnd/>
          </a:ln>
        </p:spPr>
      </p:pic>
      <p:pic>
        <p:nvPicPr>
          <p:cNvPr id="89093" name="Picture 2"/>
          <p:cNvPicPr>
            <a:picLocks noChangeAspect="1" noChangeArrowheads="1"/>
          </p:cNvPicPr>
          <p:nvPr/>
        </p:nvPicPr>
        <p:blipFill>
          <a:blip r:embed="rId3"/>
          <a:srcRect r="14879"/>
          <a:stretch>
            <a:fillRect/>
          </a:stretch>
        </p:blipFill>
        <p:spPr bwMode="auto">
          <a:xfrm>
            <a:off x="225425" y="4654550"/>
            <a:ext cx="2979738" cy="183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Espace réservé du contenu 1"/>
          <p:cNvSpPr>
            <a:spLocks noGrp="1"/>
          </p:cNvSpPr>
          <p:nvPr>
            <p:ph sz="quarter" idx="15"/>
          </p:nvPr>
        </p:nvSpPr>
        <p:spPr>
          <a:xfrm>
            <a:off x="3673475" y="981075"/>
            <a:ext cx="4470400" cy="5267325"/>
          </a:xfrm>
        </p:spPr>
        <p:txBody>
          <a:bodyPr/>
          <a:lstStyle/>
          <a:p>
            <a:r>
              <a:rPr smtClean="0"/>
              <a:t>Roue vis à roue creuse</a:t>
            </a:r>
          </a:p>
          <a:p>
            <a:pPr lvl="1"/>
            <a:r>
              <a:rPr smtClean="0"/>
              <a:t>Vis + Roue cylindrique</a:t>
            </a:r>
          </a:p>
          <a:p>
            <a:pPr lvl="1"/>
            <a:r>
              <a:rPr smtClean="0"/>
              <a:t>Vis tangente + roue creuse</a:t>
            </a:r>
          </a:p>
          <a:p>
            <a:pPr lvl="1"/>
            <a:r>
              <a:rPr smtClean="0"/>
              <a:t>Vis globique + roue creuse</a:t>
            </a:r>
          </a:p>
          <a:p>
            <a:pPr lvl="1"/>
            <a:endParaRPr smtClean="0"/>
          </a:p>
          <a:p>
            <a:pPr lvl="1"/>
            <a:endParaRPr smtClean="0"/>
          </a:p>
          <a:p>
            <a:endParaRPr smtClean="0"/>
          </a:p>
          <a:p>
            <a:r>
              <a:rPr smtClean="0"/>
              <a:t>Existance de vis à plusieurs filets</a:t>
            </a:r>
          </a:p>
          <a:p>
            <a:endParaRPr smtClean="0"/>
          </a:p>
        </p:txBody>
      </p:sp>
      <p:sp>
        <p:nvSpPr>
          <p:cNvPr id="9011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7D72BBFC-489A-411A-B7FB-3C84DFE630FC}" type="slidenum">
              <a:rPr/>
              <a:pPr fontAlgn="base">
                <a:spcBef>
                  <a:spcPct val="0"/>
                </a:spcBef>
                <a:spcAft>
                  <a:spcPct val="0"/>
                </a:spcAft>
              </a:pPr>
              <a:t>32</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0116" name="Picture 4" descr="DSC00136"/>
          <p:cNvPicPr>
            <a:picLocks noChangeAspect="1" noChangeArrowheads="1"/>
          </p:cNvPicPr>
          <p:nvPr/>
        </p:nvPicPr>
        <p:blipFill>
          <a:blip r:embed="rId2">
            <a:lum bright="18000" contrast="12000"/>
          </a:blip>
          <a:srcRect/>
          <a:stretch>
            <a:fillRect/>
          </a:stretch>
        </p:blipFill>
        <p:spPr bwMode="auto">
          <a:xfrm>
            <a:off x="274638" y="1112838"/>
            <a:ext cx="3600450" cy="2698750"/>
          </a:xfrm>
          <a:prstGeom prst="rect">
            <a:avLst/>
          </a:prstGeom>
          <a:noFill/>
          <a:ln w="9525">
            <a:noFill/>
            <a:miter lim="800000"/>
            <a:headEnd/>
            <a:tailEnd/>
          </a:ln>
        </p:spPr>
      </p:pic>
      <p:pic>
        <p:nvPicPr>
          <p:cNvPr id="90117" name="Picture 3" descr="DSC00137"/>
          <p:cNvPicPr>
            <a:picLocks noChangeAspect="1" noChangeArrowheads="1"/>
          </p:cNvPicPr>
          <p:nvPr/>
        </p:nvPicPr>
        <p:blipFill>
          <a:blip r:embed="rId3">
            <a:lum bright="18000" contrast="12000"/>
          </a:blip>
          <a:srcRect/>
          <a:stretch>
            <a:fillRect/>
          </a:stretch>
        </p:blipFill>
        <p:spPr bwMode="auto">
          <a:xfrm>
            <a:off x="274638" y="3978275"/>
            <a:ext cx="3600450" cy="2689225"/>
          </a:xfrm>
          <a:prstGeom prst="rect">
            <a:avLst/>
          </a:prstGeom>
          <a:noFill/>
          <a:ln w="9525">
            <a:noFill/>
            <a:miter lim="800000"/>
            <a:headEnd/>
            <a:tailEnd/>
          </a:ln>
        </p:spPr>
      </p:pic>
      <p:pic>
        <p:nvPicPr>
          <p:cNvPr id="90118" name="Picture 2" descr="http://gearexpert.free.fr/images/r_vis_globique.JPG"/>
          <p:cNvPicPr>
            <a:picLocks noChangeAspect="1" noChangeArrowheads="1"/>
          </p:cNvPicPr>
          <p:nvPr/>
        </p:nvPicPr>
        <p:blipFill>
          <a:blip r:embed="rId4"/>
          <a:srcRect/>
          <a:stretch>
            <a:fillRect/>
          </a:stretch>
        </p:blipFill>
        <p:spPr bwMode="auto">
          <a:xfrm>
            <a:off x="5430838" y="4543425"/>
            <a:ext cx="2589212" cy="2138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Espace réservé du contenu 1"/>
          <p:cNvSpPr>
            <a:spLocks noGrp="1"/>
          </p:cNvSpPr>
          <p:nvPr>
            <p:ph sz="quarter" idx="15"/>
          </p:nvPr>
        </p:nvSpPr>
        <p:spPr>
          <a:xfrm>
            <a:off x="3717925" y="981075"/>
            <a:ext cx="4425950" cy="5267325"/>
          </a:xfrm>
        </p:spPr>
        <p:txBody>
          <a:bodyPr/>
          <a:lstStyle/>
          <a:p>
            <a:r>
              <a:rPr smtClean="0"/>
              <a:t>Réglages des jeux</a:t>
            </a:r>
          </a:p>
          <a:p>
            <a:pPr lvl="1"/>
            <a:r>
              <a:rPr smtClean="0"/>
              <a:t>Arbre d'entrée </a:t>
            </a:r>
          </a:p>
          <a:p>
            <a:pPr lvl="2"/>
            <a:r>
              <a:rPr smtClean="0"/>
              <a:t>Positionnement peu précis (0,1 mm)</a:t>
            </a:r>
          </a:p>
          <a:p>
            <a:pPr lvl="2"/>
            <a:endParaRPr smtClean="0"/>
          </a:p>
          <a:p>
            <a:pPr lvl="1"/>
            <a:r>
              <a:rPr smtClean="0"/>
              <a:t>Arbre de sortie  </a:t>
            </a:r>
          </a:p>
          <a:p>
            <a:pPr lvl="2"/>
            <a:r>
              <a:rPr smtClean="0"/>
              <a:t>Positionnement précis (0,01 mm)</a:t>
            </a:r>
          </a:p>
          <a:p>
            <a:pPr lvl="1"/>
            <a:endParaRPr smtClean="0"/>
          </a:p>
        </p:txBody>
      </p:sp>
      <p:sp>
        <p:nvSpPr>
          <p:cNvPr id="9113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AA3F054-8BD6-4D48-9320-DD5F77A54A4E}" type="slidenum">
              <a:rPr/>
              <a:pPr fontAlgn="base">
                <a:spcBef>
                  <a:spcPct val="0"/>
                </a:spcBef>
                <a:spcAft>
                  <a:spcPct val="0"/>
                </a:spcAft>
              </a:pPr>
              <a:t>33</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1140" name="Picture 4" descr="DSC00138"/>
          <p:cNvPicPr>
            <a:picLocks noChangeAspect="1" noChangeArrowheads="1"/>
          </p:cNvPicPr>
          <p:nvPr/>
        </p:nvPicPr>
        <p:blipFill>
          <a:blip r:embed="rId2">
            <a:lum bright="12000" contrast="12000"/>
          </a:blip>
          <a:srcRect/>
          <a:stretch>
            <a:fillRect/>
          </a:stretch>
        </p:blipFill>
        <p:spPr bwMode="auto">
          <a:xfrm>
            <a:off x="350838" y="1355725"/>
            <a:ext cx="3240087" cy="2428875"/>
          </a:xfrm>
          <a:prstGeom prst="rect">
            <a:avLst/>
          </a:prstGeom>
          <a:noFill/>
          <a:ln w="9525">
            <a:noFill/>
            <a:miter lim="800000"/>
            <a:headEnd/>
            <a:tailEnd/>
          </a:ln>
        </p:spPr>
      </p:pic>
      <p:pic>
        <p:nvPicPr>
          <p:cNvPr id="91141" name="Picture 6" descr="DSC00139"/>
          <p:cNvPicPr>
            <a:picLocks noChangeAspect="1" noChangeArrowheads="1"/>
          </p:cNvPicPr>
          <p:nvPr/>
        </p:nvPicPr>
        <p:blipFill>
          <a:blip r:embed="rId3">
            <a:lum bright="6000" contrast="12000"/>
          </a:blip>
          <a:srcRect/>
          <a:stretch>
            <a:fillRect/>
          </a:stretch>
        </p:blipFill>
        <p:spPr bwMode="auto">
          <a:xfrm>
            <a:off x="350838" y="3867150"/>
            <a:ext cx="3240087" cy="2436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Espace réservé du contenu 1"/>
          <p:cNvSpPr>
            <a:spLocks noGrp="1"/>
          </p:cNvSpPr>
          <p:nvPr>
            <p:ph sz="quarter" idx="15"/>
          </p:nvPr>
        </p:nvSpPr>
        <p:spPr>
          <a:xfrm>
            <a:off x="3717925" y="981075"/>
            <a:ext cx="4425950" cy="5267325"/>
          </a:xfrm>
        </p:spPr>
        <p:txBody>
          <a:bodyPr/>
          <a:lstStyle/>
          <a:p>
            <a:endParaRPr smtClean="0"/>
          </a:p>
        </p:txBody>
      </p:sp>
      <p:sp>
        <p:nvSpPr>
          <p:cNvPr id="9216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76B6427-5AAB-4AB2-836D-8615C4F74F0C}" type="slidenum">
              <a:rPr/>
              <a:pPr fontAlgn="base">
                <a:spcBef>
                  <a:spcPct val="0"/>
                </a:spcBef>
                <a:spcAft>
                  <a:spcPct val="0"/>
                </a:spcAft>
              </a:pPr>
              <a:t>34</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2164" name="Picture 3" descr="DSC00140"/>
          <p:cNvPicPr>
            <a:picLocks noChangeAspect="1" noChangeArrowheads="1"/>
          </p:cNvPicPr>
          <p:nvPr/>
        </p:nvPicPr>
        <p:blipFill>
          <a:blip r:embed="rId2">
            <a:lum bright="24000" contrast="12000"/>
          </a:blip>
          <a:srcRect/>
          <a:stretch>
            <a:fillRect/>
          </a:stretch>
        </p:blipFill>
        <p:spPr bwMode="auto">
          <a:xfrm>
            <a:off x="334963" y="1189038"/>
            <a:ext cx="3240087" cy="2430462"/>
          </a:xfrm>
          <a:prstGeom prst="rect">
            <a:avLst/>
          </a:prstGeom>
          <a:noFill/>
          <a:ln w="9525">
            <a:noFill/>
            <a:miter lim="800000"/>
            <a:headEnd/>
            <a:tailEnd/>
          </a:ln>
        </p:spPr>
      </p:pic>
      <p:pic>
        <p:nvPicPr>
          <p:cNvPr id="92165" name="Picture 5" descr="DSC00141"/>
          <p:cNvPicPr>
            <a:picLocks noChangeAspect="1" noChangeArrowheads="1"/>
          </p:cNvPicPr>
          <p:nvPr/>
        </p:nvPicPr>
        <p:blipFill>
          <a:blip r:embed="rId3">
            <a:lum bright="36000" contrast="12000"/>
          </a:blip>
          <a:srcRect/>
          <a:stretch>
            <a:fillRect/>
          </a:stretch>
        </p:blipFill>
        <p:spPr bwMode="auto">
          <a:xfrm>
            <a:off x="334963" y="4173538"/>
            <a:ext cx="3240087" cy="242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08231D2E-AAFF-470B-8D10-EE56F44C690A}" type="slidenum">
              <a:rPr/>
              <a:pPr fontAlgn="base">
                <a:spcBef>
                  <a:spcPct val="0"/>
                </a:spcBef>
                <a:spcAft>
                  <a:spcPct val="0"/>
                </a:spcAft>
              </a:pPr>
              <a:t>35</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3187" name="Picture 4" descr="DSC00142"/>
          <p:cNvPicPr>
            <a:picLocks noChangeAspect="1" noChangeArrowheads="1"/>
          </p:cNvPicPr>
          <p:nvPr/>
        </p:nvPicPr>
        <p:blipFill>
          <a:blip r:embed="rId2">
            <a:lum bright="12000" contrast="12000"/>
          </a:blip>
          <a:srcRect/>
          <a:stretch>
            <a:fillRect/>
          </a:stretch>
        </p:blipFill>
        <p:spPr bwMode="auto">
          <a:xfrm>
            <a:off x="396875" y="1235075"/>
            <a:ext cx="3240088" cy="2428875"/>
          </a:xfrm>
          <a:prstGeom prst="rect">
            <a:avLst/>
          </a:prstGeom>
          <a:noFill/>
          <a:ln w="9525">
            <a:noFill/>
            <a:miter lim="800000"/>
            <a:headEnd/>
            <a:tailEnd/>
          </a:ln>
        </p:spPr>
      </p:pic>
      <p:pic>
        <p:nvPicPr>
          <p:cNvPr id="93188" name="Picture 6" descr="DSC00147"/>
          <p:cNvPicPr>
            <a:picLocks noChangeAspect="1" noChangeArrowheads="1"/>
          </p:cNvPicPr>
          <p:nvPr/>
        </p:nvPicPr>
        <p:blipFill>
          <a:blip r:embed="rId3">
            <a:lum bright="18000" contrast="12000"/>
          </a:blip>
          <a:srcRect/>
          <a:stretch>
            <a:fillRect/>
          </a:stretch>
        </p:blipFill>
        <p:spPr bwMode="auto">
          <a:xfrm>
            <a:off x="468313" y="3902075"/>
            <a:ext cx="3097212" cy="2306638"/>
          </a:xfrm>
          <a:prstGeom prst="rect">
            <a:avLst/>
          </a:prstGeom>
          <a:noFill/>
          <a:ln w="9525">
            <a:noFill/>
            <a:miter lim="800000"/>
            <a:headEnd/>
            <a:tailEnd/>
          </a:ln>
        </p:spPr>
      </p:pic>
      <p:pic>
        <p:nvPicPr>
          <p:cNvPr id="93189" name="Picture 2" descr="DSC00136"/>
          <p:cNvPicPr>
            <a:picLocks noGrp="1" noChangeAspect="1" noChangeArrowheads="1"/>
          </p:cNvPicPr>
          <p:nvPr>
            <p:ph sz="quarter" idx="15"/>
          </p:nvPr>
        </p:nvPicPr>
        <p:blipFill>
          <a:blip r:embed="rId4">
            <a:lum bright="12000" contrast="12000"/>
          </a:blip>
          <a:srcRect t="30377" r="44704" b="6921"/>
          <a:stretch>
            <a:fillRect/>
          </a:stretch>
        </p:blipFill>
        <p:spPr>
          <a:xfrm>
            <a:off x="4310063" y="2251075"/>
            <a:ext cx="3241675" cy="2727325"/>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Espace réservé du contenu 1"/>
          <p:cNvSpPr>
            <a:spLocks noGrp="1"/>
          </p:cNvSpPr>
          <p:nvPr>
            <p:ph sz="quarter" idx="15"/>
          </p:nvPr>
        </p:nvSpPr>
        <p:spPr>
          <a:xfrm>
            <a:off x="3717925" y="981075"/>
            <a:ext cx="4425950" cy="5267325"/>
          </a:xfrm>
        </p:spPr>
        <p:txBody>
          <a:bodyPr/>
          <a:lstStyle/>
          <a:p>
            <a:r>
              <a:rPr smtClean="0"/>
              <a:t>Profil de l'arbre avec des usinages différents</a:t>
            </a:r>
          </a:p>
          <a:p>
            <a:pPr lvl="1"/>
            <a:r>
              <a:rPr smtClean="0"/>
              <a:t>Portée de roulements</a:t>
            </a:r>
          </a:p>
          <a:p>
            <a:pPr lvl="1"/>
            <a:r>
              <a:rPr smtClean="0"/>
              <a:t>Rainures de clavettes</a:t>
            </a:r>
          </a:p>
          <a:p>
            <a:pPr lvl="1"/>
            <a:r>
              <a:rPr smtClean="0"/>
              <a:t>Filetages …</a:t>
            </a:r>
          </a:p>
        </p:txBody>
      </p:sp>
      <p:sp>
        <p:nvSpPr>
          <p:cNvPr id="9421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918B3876-7D74-414A-A35C-1FE2541E8D46}" type="slidenum">
              <a:rPr/>
              <a:pPr fontAlgn="base">
                <a:spcBef>
                  <a:spcPct val="0"/>
                </a:spcBef>
                <a:spcAft>
                  <a:spcPct val="0"/>
                </a:spcAft>
              </a:pPr>
              <a:t>36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4212" name="Picture 4" descr="DSC00145"/>
          <p:cNvPicPr>
            <a:picLocks noChangeAspect="1" noChangeArrowheads="1"/>
          </p:cNvPicPr>
          <p:nvPr/>
        </p:nvPicPr>
        <p:blipFill>
          <a:blip r:embed="rId2">
            <a:lum bright="24000" contrast="12000"/>
          </a:blip>
          <a:srcRect/>
          <a:stretch>
            <a:fillRect/>
          </a:stretch>
        </p:blipFill>
        <p:spPr bwMode="auto">
          <a:xfrm>
            <a:off x="381000" y="3749675"/>
            <a:ext cx="3240088" cy="2430463"/>
          </a:xfrm>
          <a:prstGeom prst="rect">
            <a:avLst/>
          </a:prstGeom>
          <a:noFill/>
          <a:ln w="9525">
            <a:noFill/>
            <a:miter lim="800000"/>
            <a:headEnd/>
            <a:tailEnd/>
          </a:ln>
        </p:spPr>
      </p:pic>
      <p:pic>
        <p:nvPicPr>
          <p:cNvPr id="94213" name="Picture 2" descr="DSC00143"/>
          <p:cNvPicPr>
            <a:picLocks noChangeAspect="1" noChangeArrowheads="1"/>
          </p:cNvPicPr>
          <p:nvPr/>
        </p:nvPicPr>
        <p:blipFill>
          <a:blip r:embed="rId3">
            <a:lum bright="24000" contrast="12000"/>
          </a:blip>
          <a:srcRect/>
          <a:stretch>
            <a:fillRect/>
          </a:stretch>
        </p:blipFill>
        <p:spPr bwMode="auto">
          <a:xfrm>
            <a:off x="381000" y="1127125"/>
            <a:ext cx="3240088" cy="2428875"/>
          </a:xfrm>
          <a:prstGeom prst="rect">
            <a:avLst/>
          </a:prstGeom>
          <a:noFill/>
          <a:ln w="9525">
            <a:noFill/>
            <a:miter lim="800000"/>
            <a:headEnd/>
            <a:tailEnd/>
          </a:ln>
        </p:spPr>
      </p:pic>
      <p:pic>
        <p:nvPicPr>
          <p:cNvPr id="94214" name="Picture 2" descr="http://www.ange-softs.com/images/coursoverview/c1a.jpg"/>
          <p:cNvPicPr>
            <a:picLocks noChangeAspect="1" noChangeArrowheads="1"/>
          </p:cNvPicPr>
          <p:nvPr/>
        </p:nvPicPr>
        <p:blipFill>
          <a:blip r:embed="rId4"/>
          <a:srcRect/>
          <a:stretch>
            <a:fillRect/>
          </a:stretch>
        </p:blipFill>
        <p:spPr bwMode="auto">
          <a:xfrm>
            <a:off x="4357688" y="4006850"/>
            <a:ext cx="3333750"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Espace réservé du contenu 1"/>
          <p:cNvSpPr>
            <a:spLocks noGrp="1"/>
          </p:cNvSpPr>
          <p:nvPr>
            <p:ph sz="quarter" idx="15"/>
          </p:nvPr>
        </p:nvSpPr>
        <p:spPr>
          <a:xfrm>
            <a:off x="3717925" y="981075"/>
            <a:ext cx="4425950" cy="5267325"/>
          </a:xfrm>
        </p:spPr>
        <p:txBody>
          <a:bodyPr/>
          <a:lstStyle/>
          <a:p>
            <a:r>
              <a:rPr smtClean="0"/>
              <a:t>Carter en aluminium moulé au sable</a:t>
            </a:r>
          </a:p>
          <a:p>
            <a:endParaRPr smtClean="0"/>
          </a:p>
          <a:p>
            <a:r>
              <a:rPr smtClean="0"/>
              <a:t>Notion d'usure dirigée</a:t>
            </a:r>
          </a:p>
        </p:txBody>
      </p:sp>
      <p:sp>
        <p:nvSpPr>
          <p:cNvPr id="9523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D29160F-7F25-4B44-992E-C8AA39A65985}" type="slidenum">
              <a:rPr/>
              <a:pPr fontAlgn="base">
                <a:spcBef>
                  <a:spcPct val="0"/>
                </a:spcBef>
                <a:spcAft>
                  <a:spcPct val="0"/>
                </a:spcAft>
              </a:pPr>
              <a:t>37</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5236" name="Picture 4" descr="DSC00149"/>
          <p:cNvPicPr>
            <a:picLocks noChangeAspect="1" noChangeArrowheads="1"/>
          </p:cNvPicPr>
          <p:nvPr/>
        </p:nvPicPr>
        <p:blipFill>
          <a:blip r:embed="rId2">
            <a:lum bright="24000" contrast="12000"/>
          </a:blip>
          <a:srcRect/>
          <a:stretch>
            <a:fillRect/>
          </a:stretch>
        </p:blipFill>
        <p:spPr bwMode="auto">
          <a:xfrm>
            <a:off x="593725" y="1050925"/>
            <a:ext cx="3240088" cy="2428875"/>
          </a:xfrm>
          <a:prstGeom prst="rect">
            <a:avLst/>
          </a:prstGeom>
          <a:noFill/>
          <a:ln w="9525">
            <a:noFill/>
            <a:miter lim="800000"/>
            <a:headEnd/>
            <a:tailEnd/>
          </a:ln>
        </p:spPr>
      </p:pic>
      <p:pic>
        <p:nvPicPr>
          <p:cNvPr id="95237" name="Picture 2" descr="DSC00150"/>
          <p:cNvPicPr>
            <a:picLocks noChangeAspect="1" noChangeArrowheads="1"/>
          </p:cNvPicPr>
          <p:nvPr/>
        </p:nvPicPr>
        <p:blipFill>
          <a:blip r:embed="rId3">
            <a:lum bright="18000" contrast="12000"/>
          </a:blip>
          <a:srcRect/>
          <a:stretch>
            <a:fillRect/>
          </a:stretch>
        </p:blipFill>
        <p:spPr bwMode="auto">
          <a:xfrm>
            <a:off x="593725" y="3687763"/>
            <a:ext cx="3240088"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D91EC474-4718-485D-B908-3CF3212A705B}" type="slidenum">
              <a:rPr/>
              <a:pPr fontAlgn="base">
                <a:spcBef>
                  <a:spcPct val="0"/>
                </a:spcBef>
                <a:spcAft>
                  <a:spcPct val="0"/>
                </a:spcAft>
              </a:pPr>
              <a:t>38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6259" name="Picture 2" descr="DSC00153"/>
          <p:cNvPicPr>
            <a:picLocks noChangeAspect="1" noChangeArrowheads="1"/>
          </p:cNvPicPr>
          <p:nvPr/>
        </p:nvPicPr>
        <p:blipFill>
          <a:blip r:embed="rId2">
            <a:lum bright="18000" contrast="12000"/>
          </a:blip>
          <a:srcRect/>
          <a:stretch>
            <a:fillRect/>
          </a:stretch>
        </p:blipFill>
        <p:spPr bwMode="auto">
          <a:xfrm>
            <a:off x="274638" y="1096963"/>
            <a:ext cx="2879725" cy="2152650"/>
          </a:xfrm>
          <a:prstGeom prst="rect">
            <a:avLst/>
          </a:prstGeom>
          <a:noFill/>
          <a:ln w="9525">
            <a:noFill/>
            <a:miter lim="800000"/>
            <a:headEnd/>
            <a:tailEnd/>
          </a:ln>
        </p:spPr>
      </p:pic>
      <p:pic>
        <p:nvPicPr>
          <p:cNvPr id="96260" name="Picture 4" descr="DSC00161"/>
          <p:cNvPicPr>
            <a:picLocks noChangeAspect="1" noChangeArrowheads="1"/>
          </p:cNvPicPr>
          <p:nvPr/>
        </p:nvPicPr>
        <p:blipFill>
          <a:blip r:embed="rId3">
            <a:lum bright="30000" contrast="12000"/>
          </a:blip>
          <a:srcRect/>
          <a:stretch>
            <a:fillRect/>
          </a:stretch>
        </p:blipFill>
        <p:spPr bwMode="auto">
          <a:xfrm>
            <a:off x="274638" y="3249613"/>
            <a:ext cx="2879725" cy="2154237"/>
          </a:xfrm>
          <a:prstGeom prst="rect">
            <a:avLst/>
          </a:prstGeom>
          <a:noFill/>
          <a:ln w="9525">
            <a:noFill/>
            <a:miter lim="800000"/>
            <a:headEnd/>
            <a:tailEnd/>
          </a:ln>
        </p:spPr>
      </p:pic>
      <p:pic>
        <p:nvPicPr>
          <p:cNvPr id="96261" name="Picture 2" descr="DSC00154"/>
          <p:cNvPicPr>
            <a:picLocks noChangeAspect="1" noChangeArrowheads="1"/>
          </p:cNvPicPr>
          <p:nvPr/>
        </p:nvPicPr>
        <p:blipFill>
          <a:blip r:embed="rId4">
            <a:lum bright="12000" contrast="12000"/>
          </a:blip>
          <a:srcRect/>
          <a:stretch>
            <a:fillRect/>
          </a:stretch>
        </p:blipFill>
        <p:spPr bwMode="auto">
          <a:xfrm>
            <a:off x="5851525" y="5241925"/>
            <a:ext cx="2160588" cy="1616075"/>
          </a:xfrm>
          <a:prstGeom prst="rect">
            <a:avLst/>
          </a:prstGeom>
          <a:noFill/>
          <a:ln w="9525">
            <a:noFill/>
            <a:miter lim="800000"/>
            <a:headEnd/>
            <a:tailEnd/>
          </a:ln>
        </p:spPr>
      </p:pic>
      <p:pic>
        <p:nvPicPr>
          <p:cNvPr id="96262" name="Picture 2" descr="DSC00163"/>
          <p:cNvPicPr>
            <a:picLocks noGrp="1" noChangeAspect="1" noChangeArrowheads="1"/>
          </p:cNvPicPr>
          <p:nvPr>
            <p:ph sz="quarter" idx="15"/>
          </p:nvPr>
        </p:nvPicPr>
        <p:blipFill>
          <a:blip r:embed="rId5">
            <a:lum bright="18000" contrast="12000"/>
          </a:blip>
          <a:srcRect/>
          <a:stretch>
            <a:fillRect/>
          </a:stretch>
        </p:blipFill>
        <p:spPr>
          <a:xfrm>
            <a:off x="3536950" y="5241925"/>
            <a:ext cx="2160588" cy="1616075"/>
          </a:xfrm>
        </p:spPr>
      </p:pic>
      <p:sp>
        <p:nvSpPr>
          <p:cNvPr id="9" name="Espace réservé du contenu 1"/>
          <p:cNvSpPr txBox="1">
            <a:spLocks/>
          </p:cNvSpPr>
          <p:nvPr/>
        </p:nvSpPr>
        <p:spPr>
          <a:xfrm>
            <a:off x="3717925" y="981075"/>
            <a:ext cx="4425950" cy="5267325"/>
          </a:xfrm>
          <a:prstGeom prst="rect">
            <a:avLst/>
          </a:prstGeom>
        </p:spPr>
        <p:txBody>
          <a:bodyPr>
            <a:normAutofit/>
          </a:bodyPr>
          <a:lstStyle/>
          <a:p>
            <a:pPr marL="342900" indent="-342900" fontAlgn="auto">
              <a:spcBef>
                <a:spcPct val="20000"/>
              </a:spcBef>
              <a:spcAft>
                <a:spcPts val="0"/>
              </a:spcAft>
              <a:buFontTx/>
              <a:buBlip>
                <a:blip r:embed="rId6"/>
              </a:buBlip>
              <a:defRPr/>
            </a:pPr>
            <a:r>
              <a:rPr lang="fr-FR" sz="2400" kern="0" dirty="0">
                <a:latin typeface="+mn-lt"/>
              </a:rPr>
              <a:t>Solutions d’étanchéité et de lubrification</a:t>
            </a:r>
          </a:p>
          <a:p>
            <a:pPr marL="342900" indent="-342900" fontAlgn="auto">
              <a:spcBef>
                <a:spcPct val="20000"/>
              </a:spcBef>
              <a:spcAft>
                <a:spcPts val="0"/>
              </a:spcAft>
              <a:buFontTx/>
              <a:buBlip>
                <a:blip r:embed="rId6"/>
              </a:buBlip>
              <a:defRPr/>
            </a:pPr>
            <a:r>
              <a:rPr lang="fr-FR" sz="2400" kern="0">
                <a:latin typeface="+mn-lt"/>
              </a:rPr>
              <a:t>Joints plats papier pour l'étanchéité statique</a:t>
            </a:r>
          </a:p>
          <a:p>
            <a:pPr marL="342900" indent="-342900" fontAlgn="auto">
              <a:spcBef>
                <a:spcPct val="20000"/>
              </a:spcBef>
              <a:spcAft>
                <a:spcPts val="0"/>
              </a:spcAft>
              <a:buFontTx/>
              <a:buBlip>
                <a:blip r:embed="rId6"/>
              </a:buBlip>
              <a:defRPr/>
            </a:pPr>
            <a:r>
              <a:rPr lang="fr-FR" sz="2400" kern="0">
                <a:latin typeface="+mn-lt"/>
              </a:rPr>
              <a:t>Joints à lèvre pour l'étanchéité dynamique</a:t>
            </a:r>
            <a:endParaRPr lang="fr-FR" sz="2400" kern="0" dirty="0">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Espace réservé du contenu 1"/>
          <p:cNvSpPr>
            <a:spLocks noGrp="1"/>
          </p:cNvSpPr>
          <p:nvPr>
            <p:ph sz="quarter" idx="15"/>
          </p:nvPr>
        </p:nvSpPr>
        <p:spPr>
          <a:xfrm>
            <a:off x="3717925" y="981075"/>
            <a:ext cx="4425950" cy="5267325"/>
          </a:xfrm>
        </p:spPr>
        <p:txBody>
          <a:bodyPr/>
          <a:lstStyle/>
          <a:p>
            <a:r>
              <a:rPr smtClean="0"/>
              <a:t>Moulage au sable du carter</a:t>
            </a:r>
          </a:p>
        </p:txBody>
      </p:sp>
      <p:sp>
        <p:nvSpPr>
          <p:cNvPr id="9728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D3D193B-9384-42DD-AC8A-ADCE48947CB2}" type="slidenum">
              <a:rPr/>
              <a:pPr fontAlgn="base">
                <a:spcBef>
                  <a:spcPct val="0"/>
                </a:spcBef>
                <a:spcAft>
                  <a:spcPct val="0"/>
                </a:spcAft>
              </a:pPr>
              <a:t>39</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7284" name="Picture 2" descr="DSC00166"/>
          <p:cNvPicPr>
            <a:picLocks noChangeAspect="1" noChangeArrowheads="1"/>
          </p:cNvPicPr>
          <p:nvPr/>
        </p:nvPicPr>
        <p:blipFill>
          <a:blip r:embed="rId2">
            <a:lum bright="18000" contrast="18000"/>
          </a:blip>
          <a:srcRect/>
          <a:stretch>
            <a:fillRect/>
          </a:stretch>
        </p:blipFill>
        <p:spPr bwMode="auto">
          <a:xfrm>
            <a:off x="323850" y="2257425"/>
            <a:ext cx="3240088" cy="243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Espace réservé du contenu 1"/>
          <p:cNvSpPr>
            <a:spLocks noGrp="1"/>
          </p:cNvSpPr>
          <p:nvPr>
            <p:ph sz="quarter" idx="15"/>
          </p:nvPr>
        </p:nvSpPr>
        <p:spPr>
          <a:xfrm>
            <a:off x="304800" y="981075"/>
            <a:ext cx="7839075" cy="5267325"/>
          </a:xfrm>
        </p:spPr>
        <p:txBody>
          <a:bodyPr/>
          <a:lstStyle/>
          <a:p>
            <a:r>
              <a:rPr smtClean="0"/>
              <a:t>Les deux vitesses du winch sont permises grâce à 2 roues libres</a:t>
            </a:r>
          </a:p>
        </p:txBody>
      </p:sp>
      <p:sp>
        <p:nvSpPr>
          <p:cNvPr id="2969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2F36CAF6-A6A6-4B86-BD0C-7FC57B81DDFC}" type="slidenum">
              <a:rPr/>
              <a:pPr fontAlgn="base">
                <a:spcBef>
                  <a:spcPct val="0"/>
                </a:spcBef>
                <a:spcAft>
                  <a:spcPct val="0"/>
                </a:spcAft>
              </a:pPr>
              <a:t>4</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Roue libre</a:t>
            </a:r>
            <a:endParaRPr/>
          </a:p>
        </p:txBody>
      </p:sp>
      <p:sp>
        <p:nvSpPr>
          <p:cNvPr id="29700" name="ZoneTexte 56"/>
          <p:cNvSpPr txBox="1">
            <a:spLocks noChangeArrowheads="1"/>
          </p:cNvSpPr>
          <p:nvPr/>
        </p:nvSpPr>
        <p:spPr bwMode="auto">
          <a:xfrm>
            <a:off x="422275" y="5397500"/>
            <a:ext cx="3687763" cy="831850"/>
          </a:xfrm>
          <a:prstGeom prst="rect">
            <a:avLst/>
          </a:prstGeom>
          <a:noFill/>
          <a:ln w="9525">
            <a:noFill/>
            <a:miter lim="800000"/>
            <a:headEnd/>
            <a:tailEnd/>
          </a:ln>
        </p:spPr>
        <p:txBody>
          <a:bodyPr>
            <a:spAutoFit/>
          </a:bodyPr>
          <a:lstStyle/>
          <a:p>
            <a:pPr algn="just"/>
            <a:r>
              <a:rPr lang="fr-FR" sz="1600">
                <a:latin typeface="Calibri" pitchFamily="34" charset="0"/>
              </a:rPr>
              <a:t>L'arbre bleu tourne dans le sens horaire : les cliquets se replient au passage des encoches. L'arbre n'entraîne pas le moyeu</a:t>
            </a:r>
          </a:p>
        </p:txBody>
      </p:sp>
      <p:grpSp>
        <p:nvGrpSpPr>
          <p:cNvPr id="29701" name="Groupe 123"/>
          <p:cNvGrpSpPr>
            <a:grpSpLocks/>
          </p:cNvGrpSpPr>
          <p:nvPr/>
        </p:nvGrpSpPr>
        <p:grpSpPr bwMode="auto">
          <a:xfrm>
            <a:off x="285750" y="2138363"/>
            <a:ext cx="4430713" cy="2581275"/>
            <a:chOff x="285134" y="2138516"/>
            <a:chExt cx="4431268" cy="2580968"/>
          </a:xfrm>
        </p:grpSpPr>
        <p:sp>
          <p:nvSpPr>
            <p:cNvPr id="29725" name="ZoneTexte 52"/>
            <p:cNvSpPr txBox="1">
              <a:spLocks noChangeArrowheads="1"/>
            </p:cNvSpPr>
            <p:nvPr/>
          </p:nvSpPr>
          <p:spPr bwMode="auto">
            <a:xfrm>
              <a:off x="3143240" y="2428868"/>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Ressort spirale</a:t>
              </a:r>
            </a:p>
          </p:txBody>
        </p:sp>
        <p:grpSp>
          <p:nvGrpSpPr>
            <p:cNvPr id="29726" name="Groupe 98"/>
            <p:cNvGrpSpPr>
              <a:grpSpLocks/>
            </p:cNvGrpSpPr>
            <p:nvPr/>
          </p:nvGrpSpPr>
          <p:grpSpPr bwMode="auto">
            <a:xfrm>
              <a:off x="285134" y="2138516"/>
              <a:ext cx="2580968" cy="2580968"/>
              <a:chOff x="285134" y="2138516"/>
              <a:chExt cx="2580968" cy="2580968"/>
            </a:xfrm>
          </p:grpSpPr>
          <p:grpSp>
            <p:nvGrpSpPr>
              <p:cNvPr id="29736" name="Groupe 75"/>
              <p:cNvGrpSpPr>
                <a:grpSpLocks/>
              </p:cNvGrpSpPr>
              <p:nvPr/>
            </p:nvGrpSpPr>
            <p:grpSpPr bwMode="auto">
              <a:xfrm>
                <a:off x="285134" y="2138516"/>
                <a:ext cx="2580968" cy="2580968"/>
                <a:chOff x="285134" y="2138516"/>
                <a:chExt cx="2580968" cy="2580968"/>
              </a:xfrm>
            </p:grpSpPr>
            <p:grpSp>
              <p:nvGrpSpPr>
                <p:cNvPr id="29738" name="Groupe 7"/>
                <p:cNvGrpSpPr>
                  <a:grpSpLocks/>
                </p:cNvGrpSpPr>
                <p:nvPr/>
              </p:nvGrpSpPr>
              <p:grpSpPr bwMode="auto">
                <a:xfrm>
                  <a:off x="285134" y="2138516"/>
                  <a:ext cx="2580968" cy="2580968"/>
                  <a:chOff x="1081548" y="2325329"/>
                  <a:chExt cx="2192593" cy="2192593"/>
                </a:xfrm>
              </p:grpSpPr>
              <p:sp>
                <p:nvSpPr>
                  <p:cNvPr id="7" name="Ellipse 6"/>
                  <p:cNvSpPr/>
                  <p:nvPr/>
                </p:nvSpPr>
                <p:spPr>
                  <a:xfrm>
                    <a:off x="1081548" y="2325329"/>
                    <a:ext cx="2193128"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 name="Étoile à 10 branches 5"/>
                  <p:cNvSpPr/>
                  <p:nvPr/>
                </p:nvSpPr>
                <p:spPr>
                  <a:xfrm>
                    <a:off x="1278471" y="2522204"/>
                    <a:ext cx="1799282" cy="1798843"/>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20" name="Ellipse 19"/>
                <p:cNvSpPr/>
                <p:nvPr/>
              </p:nvSpPr>
              <p:spPr>
                <a:xfrm>
                  <a:off x="850355" y="2703599"/>
                  <a:ext cx="1451157" cy="145080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13" name="Groupe 12"/>
                <p:cNvGrpSpPr/>
                <p:nvPr/>
              </p:nvGrpSpPr>
              <p:grpSpPr>
                <a:xfrm>
                  <a:off x="574374" y="3264312"/>
                  <a:ext cx="723484" cy="373622"/>
                  <a:chOff x="948000" y="3313473"/>
                  <a:chExt cx="723484" cy="373622"/>
                </a:xfrm>
                <a:solidFill>
                  <a:srgbClr val="00B0F0"/>
                </a:solidFill>
              </p:grpSpPr>
              <p:sp>
                <p:nvSpPr>
                  <p:cNvPr id="9" name="Ellipse 8"/>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 name="Rectangle 9"/>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17" name="Groupe 16"/>
                <p:cNvGrpSpPr/>
                <p:nvPr/>
              </p:nvGrpSpPr>
              <p:grpSpPr>
                <a:xfrm rot="10800000">
                  <a:off x="1867316" y="3210235"/>
                  <a:ext cx="723484" cy="373622"/>
                  <a:chOff x="948000" y="3313473"/>
                  <a:chExt cx="723484" cy="373622"/>
                </a:xfrm>
                <a:solidFill>
                  <a:srgbClr val="00B0F0"/>
                </a:solidFill>
              </p:grpSpPr>
              <p:sp>
                <p:nvSpPr>
                  <p:cNvPr id="18" name="Ellipse 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22" name="Connecteur droit 21"/>
                <p:cNvCxnSpPr>
                  <a:stCxn id="9" idx="6"/>
                </p:cNvCxnSpPr>
                <p:nvPr/>
              </p:nvCxnSpPr>
              <p:spPr>
                <a:xfrm>
                  <a:off x="1298086" y="3451222"/>
                  <a:ext cx="9526" cy="6190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43" name="Groupe 41"/>
                <p:cNvGrpSpPr>
                  <a:grpSpLocks/>
                </p:cNvGrpSpPr>
                <p:nvPr/>
              </p:nvGrpSpPr>
              <p:grpSpPr bwMode="auto">
                <a:xfrm>
                  <a:off x="747251" y="3234813"/>
                  <a:ext cx="570271" cy="747254"/>
                  <a:chOff x="1120877" y="3283974"/>
                  <a:chExt cx="570271" cy="747254"/>
                </a:xfrm>
              </p:grpSpPr>
              <p:cxnSp>
                <p:nvCxnSpPr>
                  <p:cNvPr id="23" name="Connecteur droit 22"/>
                  <p:cNvCxnSpPr/>
                  <p:nvPr/>
                </p:nvCxnSpPr>
                <p:spPr>
                  <a:xfrm rot="10800000" flipV="1">
                    <a:off x="1120781" y="3667051"/>
                    <a:ext cx="206401"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rot="5400000">
                    <a:off x="1455035" y="3853560"/>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1238271" y="3284509"/>
                    <a:ext cx="452493"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29744" name="Groupe 51"/>
                <p:cNvGrpSpPr>
                  <a:grpSpLocks/>
                </p:cNvGrpSpPr>
                <p:nvPr/>
              </p:nvGrpSpPr>
              <p:grpSpPr bwMode="auto">
                <a:xfrm rot="10800000">
                  <a:off x="1843547" y="2777613"/>
                  <a:ext cx="570271" cy="835742"/>
                  <a:chOff x="1273277" y="3436374"/>
                  <a:chExt cx="570271" cy="835742"/>
                </a:xfrm>
              </p:grpSpPr>
              <p:cxnSp>
                <p:nvCxnSpPr>
                  <p:cNvPr id="47" name="Connecteur droit 46"/>
                  <p:cNvCxnSpPr/>
                  <p:nvPr/>
                </p:nvCxnSpPr>
                <p:spPr>
                  <a:xfrm>
                    <a:off x="1823789" y="3652475"/>
                    <a:ext cx="9526" cy="61905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46" name="Groupe 47"/>
                  <p:cNvGrpSpPr>
                    <a:grpSpLocks/>
                  </p:cNvGrpSpPr>
                  <p:nvPr/>
                </p:nvGrpSpPr>
                <p:grpSpPr bwMode="auto">
                  <a:xfrm>
                    <a:off x="1273277" y="3436374"/>
                    <a:ext cx="570271" cy="747254"/>
                    <a:chOff x="1120877" y="3283974"/>
                    <a:chExt cx="570271" cy="747254"/>
                  </a:xfrm>
                </p:grpSpPr>
                <p:cxnSp>
                  <p:nvCxnSpPr>
                    <p:cNvPr id="49" name="Connecteur droit 48"/>
                    <p:cNvCxnSpPr/>
                    <p:nvPr/>
                  </p:nvCxnSpPr>
                  <p:spPr>
                    <a:xfrm rot="10800000" flipV="1">
                      <a:off x="1122045" y="3668330"/>
                      <a:ext cx="206401"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5400000">
                      <a:off x="1456299" y="3854839"/>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1241122" y="3284201"/>
                      <a:ext cx="452494"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sp>
            <p:nvSpPr>
              <p:cNvPr id="54" name="Arc 53"/>
              <p:cNvSpPr/>
              <p:nvPr/>
            </p:nvSpPr>
            <p:spPr>
              <a:xfrm>
                <a:off x="774145" y="2627408"/>
                <a:ext cx="1603576" cy="1603184"/>
              </a:xfrm>
              <a:prstGeom prst="arc">
                <a:avLst>
                  <a:gd name="adj1" fmla="val 11282580"/>
                  <a:gd name="adj2" fmla="val 16220713"/>
                </a:avLst>
              </a:prstGeom>
              <a:ln w="38100">
                <a:solidFill>
                  <a:srgbClr val="0070C0"/>
                </a:solidFill>
                <a:headEnd type="none"/>
                <a:tailEnd type="stealth"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sp>
          <p:nvSpPr>
            <p:cNvPr id="29727" name="ZoneTexte 57"/>
            <p:cNvSpPr txBox="1">
              <a:spLocks noChangeArrowheads="1"/>
            </p:cNvSpPr>
            <p:nvPr/>
          </p:nvSpPr>
          <p:spPr bwMode="auto">
            <a:xfrm>
              <a:off x="3143240" y="2857496"/>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Arbre</a:t>
              </a:r>
            </a:p>
          </p:txBody>
        </p:sp>
        <p:sp>
          <p:nvSpPr>
            <p:cNvPr id="29728" name="ZoneTexte 58"/>
            <p:cNvSpPr txBox="1">
              <a:spLocks noChangeArrowheads="1"/>
            </p:cNvSpPr>
            <p:nvPr/>
          </p:nvSpPr>
          <p:spPr bwMode="auto">
            <a:xfrm>
              <a:off x="3143240" y="3214686"/>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Moyeu</a:t>
              </a:r>
            </a:p>
          </p:txBody>
        </p:sp>
        <p:sp>
          <p:nvSpPr>
            <p:cNvPr id="29729" name="ZoneTexte 59"/>
            <p:cNvSpPr txBox="1">
              <a:spLocks noChangeArrowheads="1"/>
            </p:cNvSpPr>
            <p:nvPr/>
          </p:nvSpPr>
          <p:spPr bwMode="auto">
            <a:xfrm>
              <a:off x="3143240" y="3643314"/>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Cliquet</a:t>
              </a:r>
            </a:p>
          </p:txBody>
        </p:sp>
        <p:cxnSp>
          <p:nvCxnSpPr>
            <p:cNvPr id="62" name="Connecteur droit avec flèche 61"/>
            <p:cNvCxnSpPr>
              <a:stCxn id="29725" idx="1"/>
            </p:cNvCxnSpPr>
            <p:nvPr/>
          </p:nvCxnSpPr>
          <p:spPr>
            <a:xfrm rot="10800000" flipV="1">
              <a:off x="1928403" y="2616296"/>
              <a:ext cx="1214589" cy="3127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31" name="ZoneTexte 62"/>
            <p:cNvSpPr txBox="1">
              <a:spLocks noChangeArrowheads="1"/>
            </p:cNvSpPr>
            <p:nvPr/>
          </p:nvSpPr>
          <p:spPr bwMode="auto">
            <a:xfrm>
              <a:off x="3143240" y="4000504"/>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Encoche</a:t>
              </a:r>
            </a:p>
          </p:txBody>
        </p:sp>
        <p:cxnSp>
          <p:nvCxnSpPr>
            <p:cNvPr id="64" name="Connecteur droit avec flèche 63"/>
            <p:cNvCxnSpPr>
              <a:stCxn id="29727" idx="1"/>
            </p:cNvCxnSpPr>
            <p:nvPr/>
          </p:nvCxnSpPr>
          <p:spPr>
            <a:xfrm rot="10800000" flipV="1">
              <a:off x="2285635" y="3044870"/>
              <a:ext cx="857357" cy="5984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29728" idx="1"/>
              <a:endCxn id="7" idx="6"/>
            </p:cNvCxnSpPr>
            <p:nvPr/>
          </p:nvCxnSpPr>
          <p:spPr>
            <a:xfrm rot="10800000" flipV="1">
              <a:off x="2866732" y="3402016"/>
              <a:ext cx="276260" cy="26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a:stCxn id="29729" idx="1"/>
            </p:cNvCxnSpPr>
            <p:nvPr/>
          </p:nvCxnSpPr>
          <p:spPr>
            <a:xfrm rot="10800000">
              <a:off x="1285384" y="3786145"/>
              <a:ext cx="1857608" cy="44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a:stCxn id="29731" idx="1"/>
              <a:endCxn id="6" idx="2"/>
            </p:cNvCxnSpPr>
            <p:nvPr/>
          </p:nvCxnSpPr>
          <p:spPr>
            <a:xfrm rot="10800000" flipV="1">
              <a:off x="2230066" y="4187734"/>
              <a:ext cx="912926" cy="98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9702" name="Groupe 100"/>
          <p:cNvGrpSpPr>
            <a:grpSpLocks/>
          </p:cNvGrpSpPr>
          <p:nvPr/>
        </p:nvGrpSpPr>
        <p:grpSpPr bwMode="auto">
          <a:xfrm>
            <a:off x="5000625" y="2214563"/>
            <a:ext cx="2581275" cy="2581275"/>
            <a:chOff x="285134" y="2138516"/>
            <a:chExt cx="2580968" cy="2580968"/>
          </a:xfrm>
        </p:grpSpPr>
        <p:grpSp>
          <p:nvGrpSpPr>
            <p:cNvPr id="29708" name="Groupe 102"/>
            <p:cNvGrpSpPr>
              <a:grpSpLocks/>
            </p:cNvGrpSpPr>
            <p:nvPr/>
          </p:nvGrpSpPr>
          <p:grpSpPr bwMode="auto">
            <a:xfrm>
              <a:off x="285134" y="2138516"/>
              <a:ext cx="2580968" cy="2580968"/>
              <a:chOff x="1081548" y="2325329"/>
              <a:chExt cx="2192593" cy="2192593"/>
            </a:xfrm>
          </p:grpSpPr>
          <p:sp>
            <p:nvSpPr>
              <p:cNvPr id="122" name="Ellipse 121"/>
              <p:cNvSpPr/>
              <p:nvPr/>
            </p:nvSpPr>
            <p:spPr>
              <a:xfrm>
                <a:off x="1081548" y="2325329"/>
                <a:ext cx="2192593"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3" name="Étoile à 10 branches 122"/>
              <p:cNvSpPr/>
              <p:nvPr/>
            </p:nvSpPr>
            <p:spPr>
              <a:xfrm>
                <a:off x="1278423" y="2522204"/>
                <a:ext cx="1798843" cy="1798843"/>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104" name="Ellipse 103"/>
            <p:cNvSpPr/>
            <p:nvPr/>
          </p:nvSpPr>
          <p:spPr>
            <a:xfrm>
              <a:off x="850217" y="2703599"/>
              <a:ext cx="1450802" cy="145080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105" name="Groupe 104"/>
            <p:cNvGrpSpPr/>
            <p:nvPr/>
          </p:nvGrpSpPr>
          <p:grpSpPr>
            <a:xfrm>
              <a:off x="574374" y="3264312"/>
              <a:ext cx="723484" cy="373622"/>
              <a:chOff x="948000" y="3313473"/>
              <a:chExt cx="723484" cy="373622"/>
            </a:xfrm>
            <a:solidFill>
              <a:srgbClr val="00B0F0"/>
            </a:solidFill>
          </p:grpSpPr>
          <p:sp>
            <p:nvSpPr>
              <p:cNvPr id="120" name="Ellipse 119"/>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1" name="Rectangle 120"/>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106" name="Groupe 105"/>
            <p:cNvGrpSpPr/>
            <p:nvPr/>
          </p:nvGrpSpPr>
          <p:grpSpPr>
            <a:xfrm rot="10800000">
              <a:off x="1867316" y="3210235"/>
              <a:ext cx="723484" cy="373622"/>
              <a:chOff x="948000" y="3313473"/>
              <a:chExt cx="723484" cy="373622"/>
            </a:xfrm>
            <a:solidFill>
              <a:srgbClr val="00B0F0"/>
            </a:solidFill>
          </p:grpSpPr>
          <p:sp>
            <p:nvSpPr>
              <p:cNvPr id="118" name="Ellipse 1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19" name="Rectangle 1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107" name="Connecteur droit 106"/>
            <p:cNvCxnSpPr>
              <a:stCxn id="120" idx="6"/>
            </p:cNvCxnSpPr>
            <p:nvPr/>
          </p:nvCxnSpPr>
          <p:spPr>
            <a:xfrm>
              <a:off x="1297839" y="3451222"/>
              <a:ext cx="9524" cy="6190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13" name="Groupe 107"/>
            <p:cNvGrpSpPr>
              <a:grpSpLocks/>
            </p:cNvGrpSpPr>
            <p:nvPr/>
          </p:nvGrpSpPr>
          <p:grpSpPr bwMode="auto">
            <a:xfrm>
              <a:off x="747251" y="3234813"/>
              <a:ext cx="570271" cy="747254"/>
              <a:chOff x="1120877" y="3283974"/>
              <a:chExt cx="570271" cy="747254"/>
            </a:xfrm>
          </p:grpSpPr>
          <p:cxnSp>
            <p:nvCxnSpPr>
              <p:cNvPr id="115" name="Connecteur droit 114"/>
              <p:cNvCxnSpPr/>
              <p:nvPr/>
            </p:nvCxnSpPr>
            <p:spPr>
              <a:xfrm rot="10800000" flipV="1">
                <a:off x="1120668" y="3667051"/>
                <a:ext cx="206350"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rot="5400000">
                <a:off x="1454797" y="3853560"/>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p:cNvSpPr/>
              <p:nvPr/>
            </p:nvSpPr>
            <p:spPr>
              <a:xfrm>
                <a:off x="1238129" y="3284509"/>
                <a:ext cx="452383"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29714" name="Groupe 108"/>
            <p:cNvGrpSpPr>
              <a:grpSpLocks/>
            </p:cNvGrpSpPr>
            <p:nvPr/>
          </p:nvGrpSpPr>
          <p:grpSpPr bwMode="auto">
            <a:xfrm rot="10800000">
              <a:off x="1843547" y="2777613"/>
              <a:ext cx="570271" cy="835742"/>
              <a:chOff x="1273277" y="3436374"/>
              <a:chExt cx="570271" cy="835742"/>
            </a:xfrm>
          </p:grpSpPr>
          <p:cxnSp>
            <p:nvCxnSpPr>
              <p:cNvPr id="110" name="Connecteur droit 109"/>
              <p:cNvCxnSpPr/>
              <p:nvPr/>
            </p:nvCxnSpPr>
            <p:spPr>
              <a:xfrm>
                <a:off x="1822585" y="3652475"/>
                <a:ext cx="9524" cy="61905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16" name="Groupe 110"/>
              <p:cNvGrpSpPr>
                <a:grpSpLocks/>
              </p:cNvGrpSpPr>
              <p:nvPr/>
            </p:nvGrpSpPr>
            <p:grpSpPr bwMode="auto">
              <a:xfrm>
                <a:off x="1273277" y="3436374"/>
                <a:ext cx="570271" cy="747254"/>
                <a:chOff x="1120877" y="3283974"/>
                <a:chExt cx="570271" cy="747254"/>
              </a:xfrm>
            </p:grpSpPr>
            <p:cxnSp>
              <p:nvCxnSpPr>
                <p:cNvPr id="112" name="Connecteur droit 111"/>
                <p:cNvCxnSpPr/>
                <p:nvPr/>
              </p:nvCxnSpPr>
              <p:spPr>
                <a:xfrm rot="10800000" flipV="1">
                  <a:off x="1119389" y="3668330"/>
                  <a:ext cx="206350"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rot="5400000">
                  <a:off x="1453518" y="3854839"/>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a:off x="1238437" y="3284201"/>
                  <a:ext cx="452384"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sp>
        <p:nvSpPr>
          <p:cNvPr id="102" name="Arc 101"/>
          <p:cNvSpPr/>
          <p:nvPr/>
        </p:nvSpPr>
        <p:spPr>
          <a:xfrm>
            <a:off x="5489575" y="2703513"/>
            <a:ext cx="1603375" cy="1603375"/>
          </a:xfrm>
          <a:prstGeom prst="arc">
            <a:avLst>
              <a:gd name="adj1" fmla="val 11282580"/>
              <a:gd name="adj2" fmla="val 16220713"/>
            </a:avLst>
          </a:prstGeom>
          <a:ln w="38100">
            <a:solidFill>
              <a:srgbClr val="0070C0"/>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29704" name="ZoneTexte 124"/>
          <p:cNvSpPr txBox="1">
            <a:spLocks noChangeArrowheads="1"/>
          </p:cNvSpPr>
          <p:nvPr/>
        </p:nvSpPr>
        <p:spPr bwMode="auto">
          <a:xfrm>
            <a:off x="4357688" y="5429250"/>
            <a:ext cx="3687762" cy="830263"/>
          </a:xfrm>
          <a:prstGeom prst="rect">
            <a:avLst/>
          </a:prstGeom>
          <a:noFill/>
          <a:ln w="9525">
            <a:noFill/>
            <a:miter lim="800000"/>
            <a:headEnd/>
            <a:tailEnd/>
          </a:ln>
        </p:spPr>
        <p:txBody>
          <a:bodyPr>
            <a:spAutoFit/>
          </a:bodyPr>
          <a:lstStyle/>
          <a:p>
            <a:pPr algn="just"/>
            <a:r>
              <a:rPr lang="fr-FR" sz="1600">
                <a:latin typeface="Calibri" pitchFamily="34" charset="0"/>
              </a:rPr>
              <a:t>L'arbre bleu tourne dans le sens trigo: les cliquets se bloquent dans les encoches. L'arbre entraîne le moyeu</a:t>
            </a:r>
          </a:p>
        </p:txBody>
      </p:sp>
      <p:sp>
        <p:nvSpPr>
          <p:cNvPr id="126" name="Arc 125"/>
          <p:cNvSpPr/>
          <p:nvPr/>
        </p:nvSpPr>
        <p:spPr>
          <a:xfrm>
            <a:off x="4857750" y="2071688"/>
            <a:ext cx="2889250" cy="2889250"/>
          </a:xfrm>
          <a:prstGeom prst="arc">
            <a:avLst>
              <a:gd name="adj1" fmla="val 11282580"/>
              <a:gd name="adj2" fmla="val 16220713"/>
            </a:avLst>
          </a:prstGeom>
          <a:ln w="38100">
            <a:solidFill>
              <a:schemeClr val="accent6">
                <a:lumMod val="50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ln>
                <a:solidFill>
                  <a:schemeClr val="accent6">
                    <a:lumMod val="50000"/>
                  </a:schemeClr>
                </a:solidFill>
              </a:ln>
            </a:endParaRPr>
          </a:p>
        </p:txBody>
      </p:sp>
      <p:sp>
        <p:nvSpPr>
          <p:cNvPr id="29706" name="ZoneTexte 126"/>
          <p:cNvSpPr txBox="1">
            <a:spLocks noChangeArrowheads="1"/>
          </p:cNvSpPr>
          <p:nvPr/>
        </p:nvSpPr>
        <p:spPr bwMode="auto">
          <a:xfrm>
            <a:off x="785813" y="4929188"/>
            <a:ext cx="1573212" cy="373062"/>
          </a:xfrm>
          <a:prstGeom prst="rect">
            <a:avLst/>
          </a:prstGeom>
          <a:noFill/>
          <a:ln w="9525">
            <a:noFill/>
            <a:miter lim="800000"/>
            <a:headEnd/>
            <a:tailEnd/>
          </a:ln>
        </p:spPr>
        <p:txBody>
          <a:bodyPr>
            <a:spAutoFit/>
          </a:bodyPr>
          <a:lstStyle/>
          <a:p>
            <a:r>
              <a:rPr lang="fr-FR">
                <a:solidFill>
                  <a:srgbClr val="FF0000"/>
                </a:solidFill>
                <a:latin typeface="Calibri" pitchFamily="34" charset="0"/>
              </a:rPr>
              <a:t>GLISSEMENT</a:t>
            </a:r>
          </a:p>
        </p:txBody>
      </p:sp>
      <p:sp>
        <p:nvSpPr>
          <p:cNvPr id="29707" name="ZoneTexte 127"/>
          <p:cNvSpPr txBox="1">
            <a:spLocks noChangeArrowheads="1"/>
          </p:cNvSpPr>
          <p:nvPr/>
        </p:nvSpPr>
        <p:spPr bwMode="auto">
          <a:xfrm>
            <a:off x="5429250" y="5000625"/>
            <a:ext cx="1716088"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ENTRAINEMENT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Variateur de scooter</a:t>
            </a:r>
            <a:endParaRPr dirty="0"/>
          </a:p>
        </p:txBody>
      </p:sp>
      <p:sp>
        <p:nvSpPr>
          <p:cNvPr id="98306"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B54588E8-5E6A-4159-A129-3B1D73CB7953}" type="slidenum">
              <a:rPr sz="1400" smtClean="0"/>
              <a:pPr algn="ctr" fontAlgn="base">
                <a:spcBef>
                  <a:spcPct val="0"/>
                </a:spcBef>
                <a:spcAft>
                  <a:spcPct val="0"/>
                </a:spcAft>
              </a:pPr>
              <a:t>40</a:t>
            </a:fld>
            <a:endParaRPr sz="14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Image 3"/>
          <p:cNvPicPr>
            <a:picLocks noChangeAspect="1" noChangeArrowheads="1"/>
          </p:cNvPicPr>
          <p:nvPr/>
        </p:nvPicPr>
        <p:blipFill>
          <a:blip r:embed="rId2"/>
          <a:srcRect/>
          <a:stretch>
            <a:fillRect/>
          </a:stretch>
        </p:blipFill>
        <p:spPr bwMode="auto">
          <a:xfrm>
            <a:off x="2124075" y="1196975"/>
            <a:ext cx="4464050" cy="4176713"/>
          </a:xfrm>
          <a:prstGeom prst="rect">
            <a:avLst/>
          </a:prstGeom>
          <a:noFill/>
          <a:ln w="9525">
            <a:noFill/>
            <a:miter lim="800000"/>
            <a:headEnd/>
            <a:tailEnd/>
          </a:ln>
        </p:spPr>
      </p:pic>
      <p:sp>
        <p:nvSpPr>
          <p:cNvPr id="99330" name="Espace réservé du contenu 4"/>
          <p:cNvSpPr>
            <a:spLocks noGrp="1"/>
          </p:cNvSpPr>
          <p:nvPr>
            <p:ph sz="quarter" idx="15"/>
          </p:nvPr>
        </p:nvSpPr>
        <p:spPr>
          <a:xfrm>
            <a:off x="304800" y="981075"/>
            <a:ext cx="7839075" cy="5267325"/>
          </a:xfrm>
        </p:spPr>
        <p:txBody>
          <a:bodyPr/>
          <a:lstStyle/>
          <a:p>
            <a:endParaRPr smtClean="0"/>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5" name="Espace réservé du numéro de diapositive 4"/>
          <p:cNvSpPr>
            <a:spLocks noGrp="1"/>
          </p:cNvSpPr>
          <p:nvPr>
            <p:ph type="sldNum" sz="quarter" idx="17"/>
          </p:nvPr>
        </p:nvSpPr>
        <p:spPr/>
        <p:txBody>
          <a:bodyPr/>
          <a:lstStyle/>
          <a:p>
            <a:pPr>
              <a:defRPr/>
            </a:pPr>
            <a:fld id="{E81214D8-59C2-4D8B-8154-DA33EC2241A9}" type="slidenum">
              <a:rPr lang="fr-FR" smtClean="0"/>
              <a:pPr>
                <a:defRPr/>
              </a:pPr>
              <a:t>41</a:t>
            </a:fld>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Espace réservé du contenu 3"/>
          <p:cNvSpPr>
            <a:spLocks noGrp="1"/>
          </p:cNvSpPr>
          <p:nvPr>
            <p:ph sz="quarter" idx="15"/>
          </p:nvPr>
        </p:nvSpPr>
        <p:spPr>
          <a:xfrm>
            <a:off x="304800" y="981075"/>
            <a:ext cx="7839075" cy="5267325"/>
          </a:xfrm>
        </p:spPr>
        <p:txBody>
          <a:bodyPr/>
          <a:lstStyle/>
          <a:p>
            <a:endParaRPr smtClean="0"/>
          </a:p>
        </p:txBody>
      </p:sp>
      <p:sp>
        <p:nvSpPr>
          <p:cNvPr id="100354" name="Rectangle 12"/>
          <p:cNvSpPr>
            <a:spLocks noChangeArrowheads="1"/>
          </p:cNvSpPr>
          <p:nvPr/>
        </p:nvSpPr>
        <p:spPr bwMode="auto">
          <a:xfrm>
            <a:off x="3641725" y="2432050"/>
            <a:ext cx="1890713" cy="609600"/>
          </a:xfrm>
          <a:prstGeom prst="rect">
            <a:avLst/>
          </a:prstGeom>
          <a:noFill/>
          <a:ln w="9525">
            <a:noFill/>
            <a:miter lim="800000"/>
            <a:headEnd/>
            <a:tailEnd/>
          </a:ln>
        </p:spPr>
        <p:txBody>
          <a:bodyPr>
            <a:spAutoFit/>
          </a:bodyPr>
          <a:lstStyle/>
          <a:p>
            <a:r>
              <a:rPr lang="fr-FR" sz="1000">
                <a:latin typeface="Courier New" pitchFamily="49" charset="0"/>
                <a:cs typeface="Times New Roman" pitchFamily="18" charset="0"/>
              </a:rPr>
              <a:t> </a:t>
            </a:r>
          </a:p>
          <a:p>
            <a:pPr eaLnBrk="0" hangingPunct="0"/>
            <a:endParaRPr lang="fr-FR">
              <a:latin typeface="Calibri" pitchFamily="34" charset="0"/>
            </a:endParaRPr>
          </a:p>
        </p:txBody>
      </p:sp>
      <p:grpSp>
        <p:nvGrpSpPr>
          <p:cNvPr id="100355" name="Group 14"/>
          <p:cNvGrpSpPr>
            <a:grpSpLocks/>
          </p:cNvGrpSpPr>
          <p:nvPr/>
        </p:nvGrpSpPr>
        <p:grpSpPr bwMode="auto">
          <a:xfrm>
            <a:off x="3686175" y="2432050"/>
            <a:ext cx="1890713" cy="1993900"/>
            <a:chOff x="0" y="0"/>
            <a:chExt cx="1191" cy="1256"/>
          </a:xfrm>
        </p:grpSpPr>
        <p:sp>
          <p:nvSpPr>
            <p:cNvPr id="100550" name="Rectangle 10"/>
            <p:cNvSpPr>
              <a:spLocks noChangeArrowheads="1"/>
            </p:cNvSpPr>
            <p:nvPr/>
          </p:nvSpPr>
          <p:spPr bwMode="auto">
            <a:xfrm>
              <a:off x="0" y="0"/>
              <a:ext cx="1191" cy="586"/>
            </a:xfrm>
            <a:prstGeom prst="rect">
              <a:avLst/>
            </a:prstGeom>
            <a:noFill/>
            <a:ln w="9525">
              <a:noFill/>
              <a:miter lim="800000"/>
              <a:headEnd/>
              <a:tailEnd/>
            </a:ln>
          </p:spPr>
          <p:txBody>
            <a:bodyPr>
              <a:spAutoFit/>
            </a:bodyPr>
            <a:lstStyle/>
            <a:p>
              <a:r>
                <a:rPr lang="fr-FR" sz="1000">
                  <a:latin typeface="Courier New" pitchFamily="49" charset="0"/>
                  <a:cs typeface="Courier New" pitchFamily="49" charset="0"/>
                </a:rPr>
                <a:t> </a:t>
              </a:r>
            </a:p>
            <a:p>
              <a:pPr eaLnBrk="0" hangingPunct="0"/>
              <a:r>
                <a:rPr lang="fr-FR" sz="1100">
                  <a:latin typeface="Calibri" pitchFamily="34" charset="0"/>
                </a:rPr>
                <a:t/>
              </a:r>
              <a:br>
                <a:rPr lang="fr-FR" sz="1100">
                  <a:latin typeface="Calibri" pitchFamily="34" charset="0"/>
                </a:rPr>
              </a:br>
              <a:endParaRPr lang="fr-FR" sz="1000">
                <a:latin typeface="Courier New" pitchFamily="49" charset="0"/>
                <a:cs typeface="Courier New" pitchFamily="49" charset="0"/>
              </a:endParaRPr>
            </a:p>
            <a:p>
              <a:pPr eaLnBrk="0" hangingPunct="0"/>
              <a:endParaRPr lang="fr-FR">
                <a:latin typeface="Calibri" pitchFamily="34" charset="0"/>
              </a:endParaRPr>
            </a:p>
          </p:txBody>
        </p:sp>
        <p:sp>
          <p:nvSpPr>
            <p:cNvPr id="100551" name="Rectangle 13"/>
            <p:cNvSpPr>
              <a:spLocks noChangeArrowheads="1"/>
            </p:cNvSpPr>
            <p:nvPr/>
          </p:nvSpPr>
          <p:spPr bwMode="auto">
            <a:xfrm>
              <a:off x="0" y="872"/>
              <a:ext cx="1191" cy="384"/>
            </a:xfrm>
            <a:prstGeom prst="rect">
              <a:avLst/>
            </a:prstGeom>
            <a:noFill/>
            <a:ln w="9525">
              <a:noFill/>
              <a:miter lim="800000"/>
              <a:headEnd/>
              <a:tailEnd/>
            </a:ln>
          </p:spPr>
          <p:txBody>
            <a:bodyPr>
              <a:spAutoFit/>
            </a:bodyPr>
            <a:lstStyle/>
            <a:p>
              <a:r>
                <a:rPr lang="fr-FR" sz="1000">
                  <a:latin typeface="Courier New" pitchFamily="49" charset="0"/>
                  <a:cs typeface="Courier New" pitchFamily="49" charset="0"/>
                </a:rPr>
                <a:t> </a:t>
              </a:r>
            </a:p>
            <a:p>
              <a:pPr eaLnBrk="0" hangingPunct="0"/>
              <a:endParaRPr lang="fr-FR">
                <a:latin typeface="Calibri" pitchFamily="34" charset="0"/>
              </a:endParaRPr>
            </a:p>
          </p:txBody>
        </p:sp>
      </p:grpSp>
      <p:sp>
        <p:nvSpPr>
          <p:cNvPr id="100356" name="Rectangle 39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pSp>
        <p:nvGrpSpPr>
          <p:cNvPr id="100357" name="Group 206"/>
          <p:cNvGrpSpPr>
            <a:grpSpLocks noChangeAspect="1"/>
          </p:cNvGrpSpPr>
          <p:nvPr/>
        </p:nvGrpSpPr>
        <p:grpSpPr bwMode="auto">
          <a:xfrm>
            <a:off x="628650" y="1187450"/>
            <a:ext cx="6800850" cy="5259388"/>
            <a:chOff x="0" y="0"/>
            <a:chExt cx="5703" cy="4411"/>
          </a:xfrm>
        </p:grpSpPr>
        <p:sp>
          <p:nvSpPr>
            <p:cNvPr id="100359" name="AutoShape 397"/>
            <p:cNvSpPr>
              <a:spLocks noChangeAspect="1" noChangeArrowheads="1" noTextEdit="1"/>
            </p:cNvSpPr>
            <p:nvPr/>
          </p:nvSpPr>
          <p:spPr bwMode="auto">
            <a:xfrm>
              <a:off x="0" y="0"/>
              <a:ext cx="5703" cy="4411"/>
            </a:xfrm>
            <a:prstGeom prst="rect">
              <a:avLst/>
            </a:prstGeom>
            <a:noFill/>
            <a:ln w="9525">
              <a:noFill/>
              <a:miter lim="800000"/>
              <a:headEnd/>
              <a:tailEnd/>
            </a:ln>
          </p:spPr>
          <p:txBody>
            <a:bodyPr/>
            <a:lstStyle/>
            <a:p>
              <a:endParaRPr lang="fr-FR"/>
            </a:p>
          </p:txBody>
        </p:sp>
        <p:sp>
          <p:nvSpPr>
            <p:cNvPr id="100360" name="Rectangle 396"/>
            <p:cNvSpPr>
              <a:spLocks noChangeArrowheads="1"/>
            </p:cNvSpPr>
            <p:nvPr/>
          </p:nvSpPr>
          <p:spPr bwMode="auto">
            <a:xfrm>
              <a:off x="1212" y="197"/>
              <a:ext cx="210" cy="834"/>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361" name="Line 395"/>
            <p:cNvSpPr>
              <a:spLocks noChangeShapeType="1"/>
            </p:cNvSpPr>
            <p:nvPr/>
          </p:nvSpPr>
          <p:spPr bwMode="auto">
            <a:xfrm>
              <a:off x="1415" y="197"/>
              <a:ext cx="4" cy="4"/>
            </a:xfrm>
            <a:prstGeom prst="line">
              <a:avLst/>
            </a:prstGeom>
            <a:noFill/>
            <a:ln w="0">
              <a:solidFill>
                <a:srgbClr val="000000"/>
              </a:solidFill>
              <a:round/>
              <a:headEnd/>
              <a:tailEnd/>
            </a:ln>
          </p:spPr>
          <p:txBody>
            <a:bodyPr/>
            <a:lstStyle/>
            <a:p>
              <a:endParaRPr lang="fr-FR"/>
            </a:p>
          </p:txBody>
        </p:sp>
        <p:sp>
          <p:nvSpPr>
            <p:cNvPr id="100362" name="Line 394"/>
            <p:cNvSpPr>
              <a:spLocks noChangeShapeType="1"/>
            </p:cNvSpPr>
            <p:nvPr/>
          </p:nvSpPr>
          <p:spPr bwMode="auto">
            <a:xfrm>
              <a:off x="1306" y="197"/>
              <a:ext cx="113" cy="113"/>
            </a:xfrm>
            <a:prstGeom prst="line">
              <a:avLst/>
            </a:prstGeom>
            <a:noFill/>
            <a:ln w="0">
              <a:solidFill>
                <a:srgbClr val="000000"/>
              </a:solidFill>
              <a:round/>
              <a:headEnd/>
              <a:tailEnd/>
            </a:ln>
          </p:spPr>
          <p:txBody>
            <a:bodyPr/>
            <a:lstStyle/>
            <a:p>
              <a:endParaRPr lang="fr-FR"/>
            </a:p>
          </p:txBody>
        </p:sp>
        <p:sp>
          <p:nvSpPr>
            <p:cNvPr id="100363" name="Line 393"/>
            <p:cNvSpPr>
              <a:spLocks noChangeShapeType="1"/>
            </p:cNvSpPr>
            <p:nvPr/>
          </p:nvSpPr>
          <p:spPr bwMode="auto">
            <a:xfrm>
              <a:off x="1212" y="215"/>
              <a:ext cx="207" cy="207"/>
            </a:xfrm>
            <a:prstGeom prst="line">
              <a:avLst/>
            </a:prstGeom>
            <a:noFill/>
            <a:ln w="0">
              <a:solidFill>
                <a:srgbClr val="000000"/>
              </a:solidFill>
              <a:round/>
              <a:headEnd/>
              <a:tailEnd/>
            </a:ln>
          </p:spPr>
          <p:txBody>
            <a:bodyPr/>
            <a:lstStyle/>
            <a:p>
              <a:endParaRPr lang="fr-FR"/>
            </a:p>
          </p:txBody>
        </p:sp>
        <p:sp>
          <p:nvSpPr>
            <p:cNvPr id="100364" name="Line 392"/>
            <p:cNvSpPr>
              <a:spLocks noChangeShapeType="1"/>
            </p:cNvSpPr>
            <p:nvPr/>
          </p:nvSpPr>
          <p:spPr bwMode="auto">
            <a:xfrm>
              <a:off x="1212" y="324"/>
              <a:ext cx="207" cy="208"/>
            </a:xfrm>
            <a:prstGeom prst="line">
              <a:avLst/>
            </a:prstGeom>
            <a:noFill/>
            <a:ln w="0">
              <a:solidFill>
                <a:srgbClr val="000000"/>
              </a:solidFill>
              <a:round/>
              <a:headEnd/>
              <a:tailEnd/>
            </a:ln>
          </p:spPr>
          <p:txBody>
            <a:bodyPr/>
            <a:lstStyle/>
            <a:p>
              <a:endParaRPr lang="fr-FR"/>
            </a:p>
          </p:txBody>
        </p:sp>
        <p:sp>
          <p:nvSpPr>
            <p:cNvPr id="100365" name="Line 391"/>
            <p:cNvSpPr>
              <a:spLocks noChangeShapeType="1"/>
            </p:cNvSpPr>
            <p:nvPr/>
          </p:nvSpPr>
          <p:spPr bwMode="auto">
            <a:xfrm>
              <a:off x="1212" y="437"/>
              <a:ext cx="207" cy="207"/>
            </a:xfrm>
            <a:prstGeom prst="line">
              <a:avLst/>
            </a:prstGeom>
            <a:noFill/>
            <a:ln w="0">
              <a:solidFill>
                <a:srgbClr val="000000"/>
              </a:solidFill>
              <a:round/>
              <a:headEnd/>
              <a:tailEnd/>
            </a:ln>
          </p:spPr>
          <p:txBody>
            <a:bodyPr/>
            <a:lstStyle/>
            <a:p>
              <a:endParaRPr lang="fr-FR"/>
            </a:p>
          </p:txBody>
        </p:sp>
        <p:sp>
          <p:nvSpPr>
            <p:cNvPr id="100366" name="Line 390"/>
            <p:cNvSpPr>
              <a:spLocks noChangeShapeType="1"/>
            </p:cNvSpPr>
            <p:nvPr/>
          </p:nvSpPr>
          <p:spPr bwMode="auto">
            <a:xfrm>
              <a:off x="1212" y="549"/>
              <a:ext cx="207" cy="208"/>
            </a:xfrm>
            <a:prstGeom prst="line">
              <a:avLst/>
            </a:prstGeom>
            <a:noFill/>
            <a:ln w="0">
              <a:solidFill>
                <a:srgbClr val="000000"/>
              </a:solidFill>
              <a:round/>
              <a:headEnd/>
              <a:tailEnd/>
            </a:ln>
          </p:spPr>
          <p:txBody>
            <a:bodyPr/>
            <a:lstStyle/>
            <a:p>
              <a:endParaRPr lang="fr-FR"/>
            </a:p>
          </p:txBody>
        </p:sp>
        <p:sp>
          <p:nvSpPr>
            <p:cNvPr id="100367" name="Line 389"/>
            <p:cNvSpPr>
              <a:spLocks noChangeShapeType="1"/>
            </p:cNvSpPr>
            <p:nvPr/>
          </p:nvSpPr>
          <p:spPr bwMode="auto">
            <a:xfrm>
              <a:off x="1212" y="662"/>
              <a:ext cx="207" cy="208"/>
            </a:xfrm>
            <a:prstGeom prst="line">
              <a:avLst/>
            </a:prstGeom>
            <a:noFill/>
            <a:ln w="0">
              <a:solidFill>
                <a:srgbClr val="000000"/>
              </a:solidFill>
              <a:round/>
              <a:headEnd/>
              <a:tailEnd/>
            </a:ln>
          </p:spPr>
          <p:txBody>
            <a:bodyPr/>
            <a:lstStyle/>
            <a:p>
              <a:endParaRPr lang="fr-FR"/>
            </a:p>
          </p:txBody>
        </p:sp>
        <p:sp>
          <p:nvSpPr>
            <p:cNvPr id="100368" name="Line 388"/>
            <p:cNvSpPr>
              <a:spLocks noChangeShapeType="1"/>
            </p:cNvSpPr>
            <p:nvPr/>
          </p:nvSpPr>
          <p:spPr bwMode="auto">
            <a:xfrm>
              <a:off x="1212" y="774"/>
              <a:ext cx="207" cy="208"/>
            </a:xfrm>
            <a:prstGeom prst="line">
              <a:avLst/>
            </a:prstGeom>
            <a:noFill/>
            <a:ln w="0">
              <a:solidFill>
                <a:srgbClr val="000000"/>
              </a:solidFill>
              <a:round/>
              <a:headEnd/>
              <a:tailEnd/>
            </a:ln>
          </p:spPr>
          <p:txBody>
            <a:bodyPr/>
            <a:lstStyle/>
            <a:p>
              <a:endParaRPr lang="fr-FR"/>
            </a:p>
          </p:txBody>
        </p:sp>
        <p:sp>
          <p:nvSpPr>
            <p:cNvPr id="100369" name="Line 387"/>
            <p:cNvSpPr>
              <a:spLocks noChangeShapeType="1"/>
            </p:cNvSpPr>
            <p:nvPr/>
          </p:nvSpPr>
          <p:spPr bwMode="auto">
            <a:xfrm>
              <a:off x="1212" y="887"/>
              <a:ext cx="140" cy="141"/>
            </a:xfrm>
            <a:prstGeom prst="line">
              <a:avLst/>
            </a:prstGeom>
            <a:noFill/>
            <a:ln w="0">
              <a:solidFill>
                <a:srgbClr val="000000"/>
              </a:solidFill>
              <a:round/>
              <a:headEnd/>
              <a:tailEnd/>
            </a:ln>
          </p:spPr>
          <p:txBody>
            <a:bodyPr/>
            <a:lstStyle/>
            <a:p>
              <a:endParaRPr lang="fr-FR"/>
            </a:p>
          </p:txBody>
        </p:sp>
        <p:sp>
          <p:nvSpPr>
            <p:cNvPr id="100370" name="Line 386"/>
            <p:cNvSpPr>
              <a:spLocks noChangeShapeType="1"/>
            </p:cNvSpPr>
            <p:nvPr/>
          </p:nvSpPr>
          <p:spPr bwMode="auto">
            <a:xfrm>
              <a:off x="1212" y="1000"/>
              <a:ext cx="28" cy="28"/>
            </a:xfrm>
            <a:prstGeom prst="line">
              <a:avLst/>
            </a:prstGeom>
            <a:noFill/>
            <a:ln w="0">
              <a:solidFill>
                <a:srgbClr val="000000"/>
              </a:solidFill>
              <a:round/>
              <a:headEnd/>
              <a:tailEnd/>
            </a:ln>
          </p:spPr>
          <p:txBody>
            <a:bodyPr/>
            <a:lstStyle/>
            <a:p>
              <a:endParaRPr lang="fr-FR"/>
            </a:p>
          </p:txBody>
        </p:sp>
        <p:sp>
          <p:nvSpPr>
            <p:cNvPr id="100371" name="Freeform 385"/>
            <p:cNvSpPr>
              <a:spLocks/>
            </p:cNvSpPr>
            <p:nvPr/>
          </p:nvSpPr>
          <p:spPr bwMode="auto">
            <a:xfrm>
              <a:off x="1398" y="591"/>
              <a:ext cx="207" cy="43"/>
            </a:xfrm>
            <a:custGeom>
              <a:avLst/>
              <a:gdLst>
                <a:gd name="T0" fmla="*/ 186 w 207"/>
                <a:gd name="T1" fmla="*/ 43 h 43"/>
                <a:gd name="T2" fmla="*/ 193 w 207"/>
                <a:gd name="T3" fmla="*/ 43 h 43"/>
                <a:gd name="T4" fmla="*/ 200 w 207"/>
                <a:gd name="T5" fmla="*/ 36 h 43"/>
                <a:gd name="T6" fmla="*/ 207 w 207"/>
                <a:gd name="T7" fmla="*/ 29 h 43"/>
                <a:gd name="T8" fmla="*/ 207 w 207"/>
                <a:gd name="T9" fmla="*/ 15 h 43"/>
                <a:gd name="T10" fmla="*/ 200 w 207"/>
                <a:gd name="T11" fmla="*/ 7 h 43"/>
                <a:gd name="T12" fmla="*/ 193 w 207"/>
                <a:gd name="T13" fmla="*/ 0 h 43"/>
                <a:gd name="T14" fmla="*/ 14 w 207"/>
                <a:gd name="T15" fmla="*/ 0 h 43"/>
                <a:gd name="T16" fmla="*/ 7 w 207"/>
                <a:gd name="T17" fmla="*/ 7 h 43"/>
                <a:gd name="T18" fmla="*/ 0 w 207"/>
                <a:gd name="T19" fmla="*/ 15 h 43"/>
                <a:gd name="T20" fmla="*/ 0 w 207"/>
                <a:gd name="T21" fmla="*/ 29 h 43"/>
                <a:gd name="T22" fmla="*/ 7 w 207"/>
                <a:gd name="T23" fmla="*/ 36 h 43"/>
                <a:gd name="T24" fmla="*/ 14 w 207"/>
                <a:gd name="T25" fmla="*/ 43 h 43"/>
                <a:gd name="T26" fmla="*/ 21 w 207"/>
                <a:gd name="T27" fmla="*/ 43 h 43"/>
                <a:gd name="T28" fmla="*/ 186 w 207"/>
                <a:gd name="T29" fmla="*/ 43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3"/>
                <a:gd name="T47" fmla="*/ 207 w 20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3">
                  <a:moveTo>
                    <a:pt x="186" y="43"/>
                  </a:moveTo>
                  <a:lnTo>
                    <a:pt x="193" y="43"/>
                  </a:lnTo>
                  <a:lnTo>
                    <a:pt x="200" y="36"/>
                  </a:lnTo>
                  <a:lnTo>
                    <a:pt x="207" y="29"/>
                  </a:lnTo>
                  <a:lnTo>
                    <a:pt x="207" y="15"/>
                  </a:lnTo>
                  <a:lnTo>
                    <a:pt x="200" y="7"/>
                  </a:lnTo>
                  <a:lnTo>
                    <a:pt x="193" y="0"/>
                  </a:lnTo>
                  <a:lnTo>
                    <a:pt x="14" y="0"/>
                  </a:lnTo>
                  <a:lnTo>
                    <a:pt x="7" y="7"/>
                  </a:lnTo>
                  <a:lnTo>
                    <a:pt x="0" y="15"/>
                  </a:lnTo>
                  <a:lnTo>
                    <a:pt x="0" y="29"/>
                  </a:lnTo>
                  <a:lnTo>
                    <a:pt x="7" y="36"/>
                  </a:lnTo>
                  <a:lnTo>
                    <a:pt x="14" y="43"/>
                  </a:lnTo>
                  <a:lnTo>
                    <a:pt x="21" y="43"/>
                  </a:lnTo>
                  <a:lnTo>
                    <a:pt x="186" y="43"/>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2" name="Freeform 384"/>
            <p:cNvSpPr>
              <a:spLocks/>
            </p:cNvSpPr>
            <p:nvPr/>
          </p:nvSpPr>
          <p:spPr bwMode="auto">
            <a:xfrm>
              <a:off x="1398" y="176"/>
              <a:ext cx="42" cy="873"/>
            </a:xfrm>
            <a:custGeom>
              <a:avLst/>
              <a:gdLst>
                <a:gd name="T0" fmla="*/ 42 w 42"/>
                <a:gd name="T1" fmla="*/ 21 h 873"/>
                <a:gd name="T2" fmla="*/ 42 w 42"/>
                <a:gd name="T3" fmla="*/ 14 h 873"/>
                <a:gd name="T4" fmla="*/ 35 w 42"/>
                <a:gd name="T5" fmla="*/ 7 h 873"/>
                <a:gd name="T6" fmla="*/ 28 w 42"/>
                <a:gd name="T7" fmla="*/ 0 h 873"/>
                <a:gd name="T8" fmla="*/ 14 w 42"/>
                <a:gd name="T9" fmla="*/ 0 h 873"/>
                <a:gd name="T10" fmla="*/ 7 w 42"/>
                <a:gd name="T11" fmla="*/ 7 h 873"/>
                <a:gd name="T12" fmla="*/ 0 w 42"/>
                <a:gd name="T13" fmla="*/ 14 h 873"/>
                <a:gd name="T14" fmla="*/ 0 w 42"/>
                <a:gd name="T15" fmla="*/ 859 h 873"/>
                <a:gd name="T16" fmla="*/ 7 w 42"/>
                <a:gd name="T17" fmla="*/ 866 h 873"/>
                <a:gd name="T18" fmla="*/ 14 w 42"/>
                <a:gd name="T19" fmla="*/ 873 h 873"/>
                <a:gd name="T20" fmla="*/ 28 w 42"/>
                <a:gd name="T21" fmla="*/ 873 h 873"/>
                <a:gd name="T22" fmla="*/ 35 w 42"/>
                <a:gd name="T23" fmla="*/ 866 h 873"/>
                <a:gd name="T24" fmla="*/ 42 w 42"/>
                <a:gd name="T25" fmla="*/ 859 h 873"/>
                <a:gd name="T26" fmla="*/ 42 w 42"/>
                <a:gd name="T27" fmla="*/ 852 h 873"/>
                <a:gd name="T28" fmla="*/ 42 w 42"/>
                <a:gd name="T29" fmla="*/ 21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3"/>
                <a:gd name="T47" fmla="*/ 42 w 42"/>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3">
                  <a:moveTo>
                    <a:pt x="42" y="21"/>
                  </a:moveTo>
                  <a:lnTo>
                    <a:pt x="42" y="14"/>
                  </a:lnTo>
                  <a:lnTo>
                    <a:pt x="35" y="7"/>
                  </a:lnTo>
                  <a:lnTo>
                    <a:pt x="28" y="0"/>
                  </a:lnTo>
                  <a:lnTo>
                    <a:pt x="14" y="0"/>
                  </a:lnTo>
                  <a:lnTo>
                    <a:pt x="7" y="7"/>
                  </a:lnTo>
                  <a:lnTo>
                    <a:pt x="0" y="14"/>
                  </a:lnTo>
                  <a:lnTo>
                    <a:pt x="0" y="859"/>
                  </a:lnTo>
                  <a:lnTo>
                    <a:pt x="7" y="866"/>
                  </a:lnTo>
                  <a:lnTo>
                    <a:pt x="14" y="873"/>
                  </a:lnTo>
                  <a:lnTo>
                    <a:pt x="28" y="873"/>
                  </a:lnTo>
                  <a:lnTo>
                    <a:pt x="35" y="866"/>
                  </a:lnTo>
                  <a:lnTo>
                    <a:pt x="42" y="859"/>
                  </a:lnTo>
                  <a:lnTo>
                    <a:pt x="42" y="85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3" name="Rectangle 383"/>
            <p:cNvSpPr>
              <a:spLocks noChangeArrowheads="1"/>
            </p:cNvSpPr>
            <p:nvPr/>
          </p:nvSpPr>
          <p:spPr bwMode="auto">
            <a:xfrm>
              <a:off x="2767" y="1225"/>
              <a:ext cx="2336"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4" name="Freeform 382"/>
            <p:cNvSpPr>
              <a:spLocks/>
            </p:cNvSpPr>
            <p:nvPr/>
          </p:nvSpPr>
          <p:spPr bwMode="auto">
            <a:xfrm>
              <a:off x="2796" y="1211"/>
              <a:ext cx="1021" cy="67"/>
            </a:xfrm>
            <a:custGeom>
              <a:avLst/>
              <a:gdLst>
                <a:gd name="T0" fmla="*/ 0 w 1021"/>
                <a:gd name="T1" fmla="*/ 0 h 67"/>
                <a:gd name="T2" fmla="*/ 1021 w 1021"/>
                <a:gd name="T3" fmla="*/ 0 h 67"/>
                <a:gd name="T4" fmla="*/ 986 w 1021"/>
                <a:gd name="T5" fmla="*/ 35 h 67"/>
                <a:gd name="T6" fmla="*/ 1021 w 1021"/>
                <a:gd name="T7" fmla="*/ 67 h 67"/>
                <a:gd name="T8" fmla="*/ 0 w 1021"/>
                <a:gd name="T9" fmla="*/ 67 h 67"/>
                <a:gd name="T10" fmla="*/ 35 w 1021"/>
                <a:gd name="T11" fmla="*/ 35 h 67"/>
                <a:gd name="T12" fmla="*/ 0 w 1021"/>
                <a:gd name="T13" fmla="*/ 0 h 67"/>
                <a:gd name="T14" fmla="*/ 0 60000 65536"/>
                <a:gd name="T15" fmla="*/ 0 60000 65536"/>
                <a:gd name="T16" fmla="*/ 0 60000 65536"/>
                <a:gd name="T17" fmla="*/ 0 60000 65536"/>
                <a:gd name="T18" fmla="*/ 0 60000 65536"/>
                <a:gd name="T19" fmla="*/ 0 60000 65536"/>
                <a:gd name="T20" fmla="*/ 0 60000 65536"/>
                <a:gd name="T21" fmla="*/ 0 w 1021"/>
                <a:gd name="T22" fmla="*/ 0 h 67"/>
                <a:gd name="T23" fmla="*/ 1021 w 102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 h="67">
                  <a:moveTo>
                    <a:pt x="0" y="0"/>
                  </a:moveTo>
                  <a:lnTo>
                    <a:pt x="1021" y="0"/>
                  </a:lnTo>
                  <a:lnTo>
                    <a:pt x="986" y="35"/>
                  </a:lnTo>
                  <a:lnTo>
                    <a:pt x="1021" y="67"/>
                  </a:lnTo>
                  <a:lnTo>
                    <a:pt x="0" y="67"/>
                  </a:lnTo>
                  <a:lnTo>
                    <a:pt x="35" y="35"/>
                  </a:lnTo>
                  <a:lnTo>
                    <a:pt x="0" y="0"/>
                  </a:lnTo>
                  <a:close/>
                </a:path>
              </a:pathLst>
            </a:custGeom>
            <a:pattFill prst="ltUpDiag">
              <a:fgClr>
                <a:srgbClr val="000000"/>
              </a:fgClr>
              <a:bgClr>
                <a:srgbClr val="FFFFFF"/>
              </a:bgClr>
            </a:pattFill>
            <a:ln w="9525">
              <a:noFill/>
              <a:round/>
              <a:headEnd/>
              <a:tailEnd/>
            </a:ln>
          </p:spPr>
          <p:txBody>
            <a:bodyPr/>
            <a:lstStyle/>
            <a:p>
              <a:endParaRPr lang="fr-FR">
                <a:latin typeface="Calibri" pitchFamily="34" charset="0"/>
              </a:endParaRPr>
            </a:p>
          </p:txBody>
        </p:sp>
        <p:sp>
          <p:nvSpPr>
            <p:cNvPr id="100375" name="Freeform 381"/>
            <p:cNvSpPr>
              <a:spLocks/>
            </p:cNvSpPr>
            <p:nvPr/>
          </p:nvSpPr>
          <p:spPr bwMode="auto">
            <a:xfrm>
              <a:off x="2788" y="1204"/>
              <a:ext cx="1037" cy="81"/>
            </a:xfrm>
            <a:custGeom>
              <a:avLst/>
              <a:gdLst>
                <a:gd name="T0" fmla="*/ 11 w 1037"/>
                <a:gd name="T1" fmla="*/ 4 h 81"/>
                <a:gd name="T2" fmla="*/ 8 w 1037"/>
                <a:gd name="T3" fmla="*/ 14 h 81"/>
                <a:gd name="T4" fmla="*/ 1029 w 1037"/>
                <a:gd name="T5" fmla="*/ 14 h 81"/>
                <a:gd name="T6" fmla="*/ 1026 w 1037"/>
                <a:gd name="T7" fmla="*/ 4 h 81"/>
                <a:gd name="T8" fmla="*/ 991 w 1037"/>
                <a:gd name="T9" fmla="*/ 39 h 81"/>
                <a:gd name="T10" fmla="*/ 987 w 1037"/>
                <a:gd name="T11" fmla="*/ 39 h 81"/>
                <a:gd name="T12" fmla="*/ 987 w 1037"/>
                <a:gd name="T13" fmla="*/ 46 h 81"/>
                <a:gd name="T14" fmla="*/ 991 w 1037"/>
                <a:gd name="T15" fmla="*/ 46 h 81"/>
                <a:gd name="T16" fmla="*/ 1026 w 1037"/>
                <a:gd name="T17" fmla="*/ 77 h 81"/>
                <a:gd name="T18" fmla="*/ 1029 w 1037"/>
                <a:gd name="T19" fmla="*/ 67 h 81"/>
                <a:gd name="T20" fmla="*/ 8 w 1037"/>
                <a:gd name="T21" fmla="*/ 67 h 81"/>
                <a:gd name="T22" fmla="*/ 11 w 1037"/>
                <a:gd name="T23" fmla="*/ 77 h 81"/>
                <a:gd name="T24" fmla="*/ 46 w 1037"/>
                <a:gd name="T25" fmla="*/ 46 h 81"/>
                <a:gd name="T26" fmla="*/ 50 w 1037"/>
                <a:gd name="T27" fmla="*/ 46 h 81"/>
                <a:gd name="T28" fmla="*/ 50 w 1037"/>
                <a:gd name="T29" fmla="*/ 39 h 81"/>
                <a:gd name="T30" fmla="*/ 46 w 1037"/>
                <a:gd name="T31" fmla="*/ 39 h 81"/>
                <a:gd name="T32" fmla="*/ 11 w 1037"/>
                <a:gd name="T33" fmla="*/ 4 h 81"/>
                <a:gd name="T34" fmla="*/ 4 w 1037"/>
                <a:gd name="T35" fmla="*/ 11 h 81"/>
                <a:gd name="T36" fmla="*/ 39 w 1037"/>
                <a:gd name="T37" fmla="*/ 46 h 81"/>
                <a:gd name="T38" fmla="*/ 39 w 1037"/>
                <a:gd name="T39" fmla="*/ 39 h 81"/>
                <a:gd name="T40" fmla="*/ 4 w 1037"/>
                <a:gd name="T41" fmla="*/ 70 h 81"/>
                <a:gd name="T42" fmla="*/ 0 w 1037"/>
                <a:gd name="T43" fmla="*/ 70 h 81"/>
                <a:gd name="T44" fmla="*/ 0 w 1037"/>
                <a:gd name="T45" fmla="*/ 74 h 81"/>
                <a:gd name="T46" fmla="*/ 0 w 1037"/>
                <a:gd name="T47" fmla="*/ 77 h 81"/>
                <a:gd name="T48" fmla="*/ 4 w 1037"/>
                <a:gd name="T49" fmla="*/ 77 h 81"/>
                <a:gd name="T50" fmla="*/ 4 w 1037"/>
                <a:gd name="T51" fmla="*/ 81 h 81"/>
                <a:gd name="T52" fmla="*/ 8 w 1037"/>
                <a:gd name="T53" fmla="*/ 81 h 81"/>
                <a:gd name="T54" fmla="*/ 1029 w 1037"/>
                <a:gd name="T55" fmla="*/ 81 h 81"/>
                <a:gd name="T56" fmla="*/ 1033 w 1037"/>
                <a:gd name="T57" fmla="*/ 81 h 81"/>
                <a:gd name="T58" fmla="*/ 1033 w 1037"/>
                <a:gd name="T59" fmla="*/ 77 h 81"/>
                <a:gd name="T60" fmla="*/ 1037 w 1037"/>
                <a:gd name="T61" fmla="*/ 77 h 81"/>
                <a:gd name="T62" fmla="*/ 1037 w 1037"/>
                <a:gd name="T63" fmla="*/ 74 h 81"/>
                <a:gd name="T64" fmla="*/ 1037 w 1037"/>
                <a:gd name="T65" fmla="*/ 70 h 81"/>
                <a:gd name="T66" fmla="*/ 1033 w 1037"/>
                <a:gd name="T67" fmla="*/ 70 h 81"/>
                <a:gd name="T68" fmla="*/ 998 w 1037"/>
                <a:gd name="T69" fmla="*/ 39 h 81"/>
                <a:gd name="T70" fmla="*/ 998 w 1037"/>
                <a:gd name="T71" fmla="*/ 46 h 81"/>
                <a:gd name="T72" fmla="*/ 1033 w 1037"/>
                <a:gd name="T73" fmla="*/ 11 h 81"/>
                <a:gd name="T74" fmla="*/ 1037 w 1037"/>
                <a:gd name="T75" fmla="*/ 11 h 81"/>
                <a:gd name="T76" fmla="*/ 1037 w 1037"/>
                <a:gd name="T77" fmla="*/ 7 h 81"/>
                <a:gd name="T78" fmla="*/ 1037 w 1037"/>
                <a:gd name="T79" fmla="*/ 4 h 81"/>
                <a:gd name="T80" fmla="*/ 1033 w 1037"/>
                <a:gd name="T81" fmla="*/ 4 h 81"/>
                <a:gd name="T82" fmla="*/ 1033 w 1037"/>
                <a:gd name="T83" fmla="*/ 0 h 81"/>
                <a:gd name="T84" fmla="*/ 1029 w 1037"/>
                <a:gd name="T85" fmla="*/ 0 h 81"/>
                <a:gd name="T86" fmla="*/ 8 w 1037"/>
                <a:gd name="T87" fmla="*/ 0 h 81"/>
                <a:gd name="T88" fmla="*/ 4 w 1037"/>
                <a:gd name="T89" fmla="*/ 0 h 81"/>
                <a:gd name="T90" fmla="*/ 4 w 1037"/>
                <a:gd name="T91" fmla="*/ 4 h 81"/>
                <a:gd name="T92" fmla="*/ 0 w 1037"/>
                <a:gd name="T93" fmla="*/ 4 h 81"/>
                <a:gd name="T94" fmla="*/ 0 w 1037"/>
                <a:gd name="T95" fmla="*/ 7 h 81"/>
                <a:gd name="T96" fmla="*/ 0 w 1037"/>
                <a:gd name="T97" fmla="*/ 11 h 81"/>
                <a:gd name="T98" fmla="*/ 4 w 1037"/>
                <a:gd name="T99" fmla="*/ 11 h 81"/>
                <a:gd name="T100" fmla="*/ 11 w 1037"/>
                <a:gd name="T101" fmla="*/ 4 h 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37"/>
                <a:gd name="T154" fmla="*/ 0 h 81"/>
                <a:gd name="T155" fmla="*/ 1037 w 1037"/>
                <a:gd name="T156" fmla="*/ 81 h 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37" h="81">
                  <a:moveTo>
                    <a:pt x="11" y="4"/>
                  </a:moveTo>
                  <a:lnTo>
                    <a:pt x="8" y="14"/>
                  </a:lnTo>
                  <a:lnTo>
                    <a:pt x="1029" y="14"/>
                  </a:lnTo>
                  <a:lnTo>
                    <a:pt x="1026" y="4"/>
                  </a:lnTo>
                  <a:lnTo>
                    <a:pt x="991" y="39"/>
                  </a:lnTo>
                  <a:lnTo>
                    <a:pt x="987" y="39"/>
                  </a:lnTo>
                  <a:lnTo>
                    <a:pt x="987" y="46"/>
                  </a:lnTo>
                  <a:lnTo>
                    <a:pt x="991" y="46"/>
                  </a:lnTo>
                  <a:lnTo>
                    <a:pt x="1026" y="77"/>
                  </a:lnTo>
                  <a:lnTo>
                    <a:pt x="1029" y="67"/>
                  </a:lnTo>
                  <a:lnTo>
                    <a:pt x="8" y="67"/>
                  </a:lnTo>
                  <a:lnTo>
                    <a:pt x="11" y="77"/>
                  </a:lnTo>
                  <a:lnTo>
                    <a:pt x="46" y="46"/>
                  </a:lnTo>
                  <a:lnTo>
                    <a:pt x="50" y="46"/>
                  </a:lnTo>
                  <a:lnTo>
                    <a:pt x="50" y="39"/>
                  </a:lnTo>
                  <a:lnTo>
                    <a:pt x="46" y="39"/>
                  </a:lnTo>
                  <a:lnTo>
                    <a:pt x="11" y="4"/>
                  </a:lnTo>
                  <a:lnTo>
                    <a:pt x="4" y="11"/>
                  </a:lnTo>
                  <a:lnTo>
                    <a:pt x="39" y="46"/>
                  </a:lnTo>
                  <a:lnTo>
                    <a:pt x="39" y="39"/>
                  </a:lnTo>
                  <a:lnTo>
                    <a:pt x="4" y="70"/>
                  </a:lnTo>
                  <a:lnTo>
                    <a:pt x="0" y="70"/>
                  </a:lnTo>
                  <a:lnTo>
                    <a:pt x="0" y="74"/>
                  </a:lnTo>
                  <a:lnTo>
                    <a:pt x="0" y="77"/>
                  </a:lnTo>
                  <a:lnTo>
                    <a:pt x="4" y="77"/>
                  </a:lnTo>
                  <a:lnTo>
                    <a:pt x="4" y="81"/>
                  </a:lnTo>
                  <a:lnTo>
                    <a:pt x="8" y="81"/>
                  </a:lnTo>
                  <a:lnTo>
                    <a:pt x="1029" y="81"/>
                  </a:lnTo>
                  <a:lnTo>
                    <a:pt x="1033" y="81"/>
                  </a:lnTo>
                  <a:lnTo>
                    <a:pt x="1033" y="77"/>
                  </a:lnTo>
                  <a:lnTo>
                    <a:pt x="1037" y="77"/>
                  </a:lnTo>
                  <a:lnTo>
                    <a:pt x="1037" y="74"/>
                  </a:lnTo>
                  <a:lnTo>
                    <a:pt x="1037" y="70"/>
                  </a:lnTo>
                  <a:lnTo>
                    <a:pt x="1033" y="70"/>
                  </a:lnTo>
                  <a:lnTo>
                    <a:pt x="998" y="39"/>
                  </a:lnTo>
                  <a:lnTo>
                    <a:pt x="998" y="46"/>
                  </a:lnTo>
                  <a:lnTo>
                    <a:pt x="1033" y="11"/>
                  </a:lnTo>
                  <a:lnTo>
                    <a:pt x="1037" y="11"/>
                  </a:lnTo>
                  <a:lnTo>
                    <a:pt x="1037" y="7"/>
                  </a:lnTo>
                  <a:lnTo>
                    <a:pt x="1037" y="4"/>
                  </a:lnTo>
                  <a:lnTo>
                    <a:pt x="1033" y="4"/>
                  </a:lnTo>
                  <a:lnTo>
                    <a:pt x="1033" y="0"/>
                  </a:lnTo>
                  <a:lnTo>
                    <a:pt x="1029" y="0"/>
                  </a:lnTo>
                  <a:lnTo>
                    <a:pt x="8" y="0"/>
                  </a:lnTo>
                  <a:lnTo>
                    <a:pt x="4" y="0"/>
                  </a:lnTo>
                  <a:lnTo>
                    <a:pt x="4" y="4"/>
                  </a:lnTo>
                  <a:lnTo>
                    <a:pt x="0" y="4"/>
                  </a:lnTo>
                  <a:lnTo>
                    <a:pt x="0" y="7"/>
                  </a:lnTo>
                  <a:lnTo>
                    <a:pt x="0" y="11"/>
                  </a:lnTo>
                  <a:lnTo>
                    <a:pt x="4" y="11"/>
                  </a:lnTo>
                  <a:lnTo>
                    <a:pt x="11" y="4"/>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6" name="Rectangle 380"/>
            <p:cNvSpPr>
              <a:spLocks noChangeArrowheads="1"/>
            </p:cNvSpPr>
            <p:nvPr/>
          </p:nvSpPr>
          <p:spPr bwMode="auto">
            <a:xfrm>
              <a:off x="203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7" name="Rectangle 379"/>
            <p:cNvSpPr>
              <a:spLocks noChangeArrowheads="1"/>
            </p:cNvSpPr>
            <p:nvPr/>
          </p:nvSpPr>
          <p:spPr bwMode="auto">
            <a:xfrm>
              <a:off x="207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8" name="Rectangle 378"/>
            <p:cNvSpPr>
              <a:spLocks noChangeArrowheads="1"/>
            </p:cNvSpPr>
            <p:nvPr/>
          </p:nvSpPr>
          <p:spPr bwMode="auto">
            <a:xfrm>
              <a:off x="211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9" name="Rectangle 377"/>
            <p:cNvSpPr>
              <a:spLocks noChangeArrowheads="1"/>
            </p:cNvSpPr>
            <p:nvPr/>
          </p:nvSpPr>
          <p:spPr bwMode="auto">
            <a:xfrm>
              <a:off x="2160"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0" name="Rectangle 376"/>
            <p:cNvSpPr>
              <a:spLocks noChangeArrowheads="1"/>
            </p:cNvSpPr>
            <p:nvPr/>
          </p:nvSpPr>
          <p:spPr bwMode="auto">
            <a:xfrm>
              <a:off x="2202"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1" name="Rectangle 375"/>
            <p:cNvSpPr>
              <a:spLocks noChangeArrowheads="1"/>
            </p:cNvSpPr>
            <p:nvPr/>
          </p:nvSpPr>
          <p:spPr bwMode="auto">
            <a:xfrm>
              <a:off x="2244"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2" name="Rectangle 374"/>
            <p:cNvSpPr>
              <a:spLocks noChangeArrowheads="1"/>
            </p:cNvSpPr>
            <p:nvPr/>
          </p:nvSpPr>
          <p:spPr bwMode="auto">
            <a:xfrm>
              <a:off x="228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3" name="Rectangle 373"/>
            <p:cNvSpPr>
              <a:spLocks noChangeArrowheads="1"/>
            </p:cNvSpPr>
            <p:nvPr/>
          </p:nvSpPr>
          <p:spPr bwMode="auto">
            <a:xfrm>
              <a:off x="232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4" name="Rectangle 372"/>
            <p:cNvSpPr>
              <a:spLocks noChangeArrowheads="1"/>
            </p:cNvSpPr>
            <p:nvPr/>
          </p:nvSpPr>
          <p:spPr bwMode="auto">
            <a:xfrm>
              <a:off x="237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5" name="Rectangle 371"/>
            <p:cNvSpPr>
              <a:spLocks noChangeArrowheads="1"/>
            </p:cNvSpPr>
            <p:nvPr/>
          </p:nvSpPr>
          <p:spPr bwMode="auto">
            <a:xfrm>
              <a:off x="241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6" name="Rectangle 370"/>
            <p:cNvSpPr>
              <a:spLocks noChangeArrowheads="1"/>
            </p:cNvSpPr>
            <p:nvPr/>
          </p:nvSpPr>
          <p:spPr bwMode="auto">
            <a:xfrm>
              <a:off x="2455"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7" name="Rectangle 369"/>
            <p:cNvSpPr>
              <a:spLocks noChangeArrowheads="1"/>
            </p:cNvSpPr>
            <p:nvPr/>
          </p:nvSpPr>
          <p:spPr bwMode="auto">
            <a:xfrm>
              <a:off x="2497"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8" name="Rectangle 368"/>
            <p:cNvSpPr>
              <a:spLocks noChangeArrowheads="1"/>
            </p:cNvSpPr>
            <p:nvPr/>
          </p:nvSpPr>
          <p:spPr bwMode="auto">
            <a:xfrm>
              <a:off x="2539"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9" name="Rectangle 367"/>
            <p:cNvSpPr>
              <a:spLocks noChangeArrowheads="1"/>
            </p:cNvSpPr>
            <p:nvPr/>
          </p:nvSpPr>
          <p:spPr bwMode="auto">
            <a:xfrm>
              <a:off x="258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0" name="Rectangle 366"/>
            <p:cNvSpPr>
              <a:spLocks noChangeArrowheads="1"/>
            </p:cNvSpPr>
            <p:nvPr/>
          </p:nvSpPr>
          <p:spPr bwMode="auto">
            <a:xfrm>
              <a:off x="262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1" name="Rectangle 365"/>
            <p:cNvSpPr>
              <a:spLocks noChangeArrowheads="1"/>
            </p:cNvSpPr>
            <p:nvPr/>
          </p:nvSpPr>
          <p:spPr bwMode="auto">
            <a:xfrm>
              <a:off x="266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2" name="Rectangle 364"/>
            <p:cNvSpPr>
              <a:spLocks noChangeArrowheads="1"/>
            </p:cNvSpPr>
            <p:nvPr/>
          </p:nvSpPr>
          <p:spPr bwMode="auto">
            <a:xfrm>
              <a:off x="270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3" name="Rectangle 363"/>
            <p:cNvSpPr>
              <a:spLocks noChangeArrowheads="1"/>
            </p:cNvSpPr>
            <p:nvPr/>
          </p:nvSpPr>
          <p:spPr bwMode="auto">
            <a:xfrm>
              <a:off x="2750"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4" name="Rectangle 362"/>
            <p:cNvSpPr>
              <a:spLocks noChangeArrowheads="1"/>
            </p:cNvSpPr>
            <p:nvPr/>
          </p:nvSpPr>
          <p:spPr bwMode="auto">
            <a:xfrm>
              <a:off x="2792"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5" name="Rectangle 361"/>
            <p:cNvSpPr>
              <a:spLocks noChangeArrowheads="1"/>
            </p:cNvSpPr>
            <p:nvPr/>
          </p:nvSpPr>
          <p:spPr bwMode="auto">
            <a:xfrm>
              <a:off x="2834"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6" name="Rectangle 360"/>
            <p:cNvSpPr>
              <a:spLocks noChangeArrowheads="1"/>
            </p:cNvSpPr>
            <p:nvPr/>
          </p:nvSpPr>
          <p:spPr bwMode="auto">
            <a:xfrm>
              <a:off x="287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7" name="Rectangle 359"/>
            <p:cNvSpPr>
              <a:spLocks noChangeArrowheads="1"/>
            </p:cNvSpPr>
            <p:nvPr/>
          </p:nvSpPr>
          <p:spPr bwMode="auto">
            <a:xfrm>
              <a:off x="291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8" name="Rectangle 358"/>
            <p:cNvSpPr>
              <a:spLocks noChangeArrowheads="1"/>
            </p:cNvSpPr>
            <p:nvPr/>
          </p:nvSpPr>
          <p:spPr bwMode="auto">
            <a:xfrm>
              <a:off x="296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9" name="Rectangle 357"/>
            <p:cNvSpPr>
              <a:spLocks noChangeArrowheads="1"/>
            </p:cNvSpPr>
            <p:nvPr/>
          </p:nvSpPr>
          <p:spPr bwMode="auto">
            <a:xfrm>
              <a:off x="300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0" name="Rectangle 356"/>
            <p:cNvSpPr>
              <a:spLocks noChangeArrowheads="1"/>
            </p:cNvSpPr>
            <p:nvPr/>
          </p:nvSpPr>
          <p:spPr bwMode="auto">
            <a:xfrm>
              <a:off x="3045"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1" name="Rectangle 355"/>
            <p:cNvSpPr>
              <a:spLocks noChangeArrowheads="1"/>
            </p:cNvSpPr>
            <p:nvPr/>
          </p:nvSpPr>
          <p:spPr bwMode="auto">
            <a:xfrm>
              <a:off x="3087"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2" name="Rectangle 354"/>
            <p:cNvSpPr>
              <a:spLocks noChangeArrowheads="1"/>
            </p:cNvSpPr>
            <p:nvPr/>
          </p:nvSpPr>
          <p:spPr bwMode="auto">
            <a:xfrm>
              <a:off x="3129"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3" name="Rectangle 353"/>
            <p:cNvSpPr>
              <a:spLocks noChangeArrowheads="1"/>
            </p:cNvSpPr>
            <p:nvPr/>
          </p:nvSpPr>
          <p:spPr bwMode="auto">
            <a:xfrm>
              <a:off x="317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4" name="Rectangle 352"/>
            <p:cNvSpPr>
              <a:spLocks noChangeArrowheads="1"/>
            </p:cNvSpPr>
            <p:nvPr/>
          </p:nvSpPr>
          <p:spPr bwMode="auto">
            <a:xfrm>
              <a:off x="321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5" name="Rectangle 351"/>
            <p:cNvSpPr>
              <a:spLocks noChangeArrowheads="1"/>
            </p:cNvSpPr>
            <p:nvPr/>
          </p:nvSpPr>
          <p:spPr bwMode="auto">
            <a:xfrm>
              <a:off x="3256" y="1334"/>
              <a:ext cx="3"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6" name="Rectangle 350"/>
            <p:cNvSpPr>
              <a:spLocks noChangeArrowheads="1"/>
            </p:cNvSpPr>
            <p:nvPr/>
          </p:nvSpPr>
          <p:spPr bwMode="auto">
            <a:xfrm>
              <a:off x="1872"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7" name="Rectangle 349"/>
            <p:cNvSpPr>
              <a:spLocks noChangeArrowheads="1"/>
            </p:cNvSpPr>
            <p:nvPr/>
          </p:nvSpPr>
          <p:spPr bwMode="auto">
            <a:xfrm>
              <a:off x="1914"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8" name="Rectangle 348"/>
            <p:cNvSpPr>
              <a:spLocks noChangeArrowheads="1"/>
            </p:cNvSpPr>
            <p:nvPr/>
          </p:nvSpPr>
          <p:spPr bwMode="auto">
            <a:xfrm>
              <a:off x="1956"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9" name="Rectangle 347"/>
            <p:cNvSpPr>
              <a:spLocks noChangeArrowheads="1"/>
            </p:cNvSpPr>
            <p:nvPr/>
          </p:nvSpPr>
          <p:spPr bwMode="auto">
            <a:xfrm>
              <a:off x="199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0" name="Rectangle 346"/>
            <p:cNvSpPr>
              <a:spLocks noChangeArrowheads="1"/>
            </p:cNvSpPr>
            <p:nvPr/>
          </p:nvSpPr>
          <p:spPr bwMode="auto">
            <a:xfrm>
              <a:off x="2040"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1" name="Rectangle 345"/>
            <p:cNvSpPr>
              <a:spLocks noChangeArrowheads="1"/>
            </p:cNvSpPr>
            <p:nvPr/>
          </p:nvSpPr>
          <p:spPr bwMode="auto">
            <a:xfrm>
              <a:off x="208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2" name="Rectangle 344"/>
            <p:cNvSpPr>
              <a:spLocks noChangeArrowheads="1"/>
            </p:cNvSpPr>
            <p:nvPr/>
          </p:nvSpPr>
          <p:spPr bwMode="auto">
            <a:xfrm>
              <a:off x="2125"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3" name="Rectangle 343"/>
            <p:cNvSpPr>
              <a:spLocks noChangeArrowheads="1"/>
            </p:cNvSpPr>
            <p:nvPr/>
          </p:nvSpPr>
          <p:spPr bwMode="auto">
            <a:xfrm>
              <a:off x="2167"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4" name="Rectangle 342"/>
            <p:cNvSpPr>
              <a:spLocks noChangeArrowheads="1"/>
            </p:cNvSpPr>
            <p:nvPr/>
          </p:nvSpPr>
          <p:spPr bwMode="auto">
            <a:xfrm>
              <a:off x="2209"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5" name="Rectangle 341"/>
            <p:cNvSpPr>
              <a:spLocks noChangeArrowheads="1"/>
            </p:cNvSpPr>
            <p:nvPr/>
          </p:nvSpPr>
          <p:spPr bwMode="auto">
            <a:xfrm>
              <a:off x="2251"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6" name="Rectangle 340"/>
            <p:cNvSpPr>
              <a:spLocks noChangeArrowheads="1"/>
            </p:cNvSpPr>
            <p:nvPr/>
          </p:nvSpPr>
          <p:spPr bwMode="auto">
            <a:xfrm>
              <a:off x="229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7" name="Rectangle 339"/>
            <p:cNvSpPr>
              <a:spLocks noChangeArrowheads="1"/>
            </p:cNvSpPr>
            <p:nvPr/>
          </p:nvSpPr>
          <p:spPr bwMode="auto">
            <a:xfrm>
              <a:off x="2335"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8" name="Rectangle 338"/>
            <p:cNvSpPr>
              <a:spLocks noChangeArrowheads="1"/>
            </p:cNvSpPr>
            <p:nvPr/>
          </p:nvSpPr>
          <p:spPr bwMode="auto">
            <a:xfrm>
              <a:off x="237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9" name="Rectangle 337"/>
            <p:cNvSpPr>
              <a:spLocks noChangeArrowheads="1"/>
            </p:cNvSpPr>
            <p:nvPr/>
          </p:nvSpPr>
          <p:spPr bwMode="auto">
            <a:xfrm>
              <a:off x="2420"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0" name="Rectangle 336"/>
            <p:cNvSpPr>
              <a:spLocks noChangeArrowheads="1"/>
            </p:cNvSpPr>
            <p:nvPr/>
          </p:nvSpPr>
          <p:spPr bwMode="auto">
            <a:xfrm>
              <a:off x="2462"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1" name="Rectangle 335"/>
            <p:cNvSpPr>
              <a:spLocks noChangeArrowheads="1"/>
            </p:cNvSpPr>
            <p:nvPr/>
          </p:nvSpPr>
          <p:spPr bwMode="auto">
            <a:xfrm>
              <a:off x="2504"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2" name="Rectangle 334"/>
            <p:cNvSpPr>
              <a:spLocks noChangeArrowheads="1"/>
            </p:cNvSpPr>
            <p:nvPr/>
          </p:nvSpPr>
          <p:spPr bwMode="auto">
            <a:xfrm>
              <a:off x="2546"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3" name="Rectangle 333"/>
            <p:cNvSpPr>
              <a:spLocks noChangeArrowheads="1"/>
            </p:cNvSpPr>
            <p:nvPr/>
          </p:nvSpPr>
          <p:spPr bwMode="auto">
            <a:xfrm>
              <a:off x="258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4" name="Rectangle 332"/>
            <p:cNvSpPr>
              <a:spLocks noChangeArrowheads="1"/>
            </p:cNvSpPr>
            <p:nvPr/>
          </p:nvSpPr>
          <p:spPr bwMode="auto">
            <a:xfrm>
              <a:off x="2630"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5" name="Rectangle 331"/>
            <p:cNvSpPr>
              <a:spLocks noChangeArrowheads="1"/>
            </p:cNvSpPr>
            <p:nvPr/>
          </p:nvSpPr>
          <p:spPr bwMode="auto">
            <a:xfrm>
              <a:off x="267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6" name="Rectangle 330"/>
            <p:cNvSpPr>
              <a:spLocks noChangeArrowheads="1"/>
            </p:cNvSpPr>
            <p:nvPr/>
          </p:nvSpPr>
          <p:spPr bwMode="auto">
            <a:xfrm>
              <a:off x="2715"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7" name="Rectangle 329"/>
            <p:cNvSpPr>
              <a:spLocks noChangeArrowheads="1"/>
            </p:cNvSpPr>
            <p:nvPr/>
          </p:nvSpPr>
          <p:spPr bwMode="auto">
            <a:xfrm>
              <a:off x="2757"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8" name="Rectangle 328"/>
            <p:cNvSpPr>
              <a:spLocks noChangeArrowheads="1"/>
            </p:cNvSpPr>
            <p:nvPr/>
          </p:nvSpPr>
          <p:spPr bwMode="auto">
            <a:xfrm>
              <a:off x="2799"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9" name="Rectangle 327"/>
            <p:cNvSpPr>
              <a:spLocks noChangeArrowheads="1"/>
            </p:cNvSpPr>
            <p:nvPr/>
          </p:nvSpPr>
          <p:spPr bwMode="auto">
            <a:xfrm>
              <a:off x="2841"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0" name="Rectangle 326"/>
            <p:cNvSpPr>
              <a:spLocks noChangeArrowheads="1"/>
            </p:cNvSpPr>
            <p:nvPr/>
          </p:nvSpPr>
          <p:spPr bwMode="auto">
            <a:xfrm>
              <a:off x="288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1" name="Rectangle 325"/>
            <p:cNvSpPr>
              <a:spLocks noChangeArrowheads="1"/>
            </p:cNvSpPr>
            <p:nvPr/>
          </p:nvSpPr>
          <p:spPr bwMode="auto">
            <a:xfrm>
              <a:off x="2925"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2" name="Rectangle 324"/>
            <p:cNvSpPr>
              <a:spLocks noChangeArrowheads="1"/>
            </p:cNvSpPr>
            <p:nvPr/>
          </p:nvSpPr>
          <p:spPr bwMode="auto">
            <a:xfrm>
              <a:off x="296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3" name="Rectangle 323"/>
            <p:cNvSpPr>
              <a:spLocks noChangeArrowheads="1"/>
            </p:cNvSpPr>
            <p:nvPr/>
          </p:nvSpPr>
          <p:spPr bwMode="auto">
            <a:xfrm>
              <a:off x="3010" y="1732"/>
              <a:ext cx="17"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4" name="AutoShape 322"/>
            <p:cNvSpPr>
              <a:spLocks noChangeArrowheads="1"/>
            </p:cNvSpPr>
            <p:nvPr/>
          </p:nvSpPr>
          <p:spPr bwMode="auto">
            <a:xfrm>
              <a:off x="716" y="1443"/>
              <a:ext cx="1988" cy="205"/>
            </a:xfrm>
            <a:prstGeom prst="roundRect">
              <a:avLst>
                <a:gd name="adj" fmla="val 53449"/>
              </a:avLst>
            </a:prstGeom>
            <a:solidFill>
              <a:srgbClr val="80C2FF"/>
            </a:solidFill>
            <a:ln w="9525">
              <a:noFill/>
              <a:round/>
              <a:headEnd/>
              <a:tailEnd/>
            </a:ln>
          </p:spPr>
          <p:txBody>
            <a:bodyPr/>
            <a:lstStyle/>
            <a:p>
              <a:endParaRPr lang="fr-FR">
                <a:latin typeface="Calibri" pitchFamily="34" charset="0"/>
              </a:endParaRPr>
            </a:p>
          </p:txBody>
        </p:sp>
        <p:sp>
          <p:nvSpPr>
            <p:cNvPr id="100435" name="Freeform 321"/>
            <p:cNvSpPr>
              <a:spLocks/>
            </p:cNvSpPr>
            <p:nvPr/>
          </p:nvSpPr>
          <p:spPr bwMode="auto">
            <a:xfrm>
              <a:off x="706" y="1433"/>
              <a:ext cx="2005" cy="222"/>
            </a:xfrm>
            <a:custGeom>
              <a:avLst/>
              <a:gdLst>
                <a:gd name="T0" fmla="*/ 88 w 2005"/>
                <a:gd name="T1" fmla="*/ 0 h 222"/>
                <a:gd name="T2" fmla="*/ 77 w 2005"/>
                <a:gd name="T3" fmla="*/ 3 h 222"/>
                <a:gd name="T4" fmla="*/ 67 w 2005"/>
                <a:gd name="T5" fmla="*/ 7 h 222"/>
                <a:gd name="T6" fmla="*/ 53 w 2005"/>
                <a:gd name="T7" fmla="*/ 14 h 222"/>
                <a:gd name="T8" fmla="*/ 10 w 2005"/>
                <a:gd name="T9" fmla="*/ 63 h 222"/>
                <a:gd name="T10" fmla="*/ 3 w 2005"/>
                <a:gd name="T11" fmla="*/ 74 h 222"/>
                <a:gd name="T12" fmla="*/ 0 w 2005"/>
                <a:gd name="T13" fmla="*/ 137 h 222"/>
                <a:gd name="T14" fmla="*/ 3 w 2005"/>
                <a:gd name="T15" fmla="*/ 144 h 222"/>
                <a:gd name="T16" fmla="*/ 10 w 2005"/>
                <a:gd name="T17" fmla="*/ 158 h 222"/>
                <a:gd name="T18" fmla="*/ 53 w 2005"/>
                <a:gd name="T19" fmla="*/ 204 h 222"/>
                <a:gd name="T20" fmla="*/ 67 w 2005"/>
                <a:gd name="T21" fmla="*/ 211 h 222"/>
                <a:gd name="T22" fmla="*/ 77 w 2005"/>
                <a:gd name="T23" fmla="*/ 215 h 222"/>
                <a:gd name="T24" fmla="*/ 88 w 2005"/>
                <a:gd name="T25" fmla="*/ 218 h 222"/>
                <a:gd name="T26" fmla="*/ 116 w 2005"/>
                <a:gd name="T27" fmla="*/ 222 h 222"/>
                <a:gd name="T28" fmla="*/ 1893 w 2005"/>
                <a:gd name="T29" fmla="*/ 218 h 222"/>
                <a:gd name="T30" fmla="*/ 1921 w 2005"/>
                <a:gd name="T31" fmla="*/ 215 h 222"/>
                <a:gd name="T32" fmla="*/ 1931 w 2005"/>
                <a:gd name="T33" fmla="*/ 211 h 222"/>
                <a:gd name="T34" fmla="*/ 1942 w 2005"/>
                <a:gd name="T35" fmla="*/ 204 h 222"/>
                <a:gd name="T36" fmla="*/ 1984 w 2005"/>
                <a:gd name="T37" fmla="*/ 169 h 222"/>
                <a:gd name="T38" fmla="*/ 1991 w 2005"/>
                <a:gd name="T39" fmla="*/ 155 h 222"/>
                <a:gd name="T40" fmla="*/ 1998 w 2005"/>
                <a:gd name="T41" fmla="*/ 141 h 222"/>
                <a:gd name="T42" fmla="*/ 2002 w 2005"/>
                <a:gd name="T43" fmla="*/ 116 h 222"/>
                <a:gd name="T44" fmla="*/ 2002 w 2005"/>
                <a:gd name="T45" fmla="*/ 98 h 222"/>
                <a:gd name="T46" fmla="*/ 1998 w 2005"/>
                <a:gd name="T47" fmla="*/ 74 h 222"/>
                <a:gd name="T48" fmla="*/ 1991 w 2005"/>
                <a:gd name="T49" fmla="*/ 63 h 222"/>
                <a:gd name="T50" fmla="*/ 1949 w 2005"/>
                <a:gd name="T51" fmla="*/ 14 h 222"/>
                <a:gd name="T52" fmla="*/ 1935 w 2005"/>
                <a:gd name="T53" fmla="*/ 7 h 222"/>
                <a:gd name="T54" fmla="*/ 1924 w 2005"/>
                <a:gd name="T55" fmla="*/ 3 h 222"/>
                <a:gd name="T56" fmla="*/ 1914 w 2005"/>
                <a:gd name="T57" fmla="*/ 0 h 222"/>
                <a:gd name="T58" fmla="*/ 119 w 2005"/>
                <a:gd name="T59" fmla="*/ 21 h 222"/>
                <a:gd name="T60" fmla="*/ 1907 w 2005"/>
                <a:gd name="T61" fmla="*/ 21 h 222"/>
                <a:gd name="T62" fmla="*/ 1917 w 2005"/>
                <a:gd name="T63" fmla="*/ 24 h 222"/>
                <a:gd name="T64" fmla="*/ 1928 w 2005"/>
                <a:gd name="T65" fmla="*/ 28 h 222"/>
                <a:gd name="T66" fmla="*/ 1942 w 2005"/>
                <a:gd name="T67" fmla="*/ 35 h 222"/>
                <a:gd name="T68" fmla="*/ 1970 w 2005"/>
                <a:gd name="T69" fmla="*/ 70 h 222"/>
                <a:gd name="T70" fmla="*/ 1977 w 2005"/>
                <a:gd name="T71" fmla="*/ 81 h 222"/>
                <a:gd name="T72" fmla="*/ 1981 w 2005"/>
                <a:gd name="T73" fmla="*/ 105 h 222"/>
                <a:gd name="T74" fmla="*/ 1988 w 2005"/>
                <a:gd name="T75" fmla="*/ 102 h 222"/>
                <a:gd name="T76" fmla="*/ 1981 w 2005"/>
                <a:gd name="T77" fmla="*/ 130 h 222"/>
                <a:gd name="T78" fmla="*/ 1977 w 2005"/>
                <a:gd name="T79" fmla="*/ 137 h 222"/>
                <a:gd name="T80" fmla="*/ 1970 w 2005"/>
                <a:gd name="T81" fmla="*/ 148 h 222"/>
                <a:gd name="T82" fmla="*/ 1970 w 2005"/>
                <a:gd name="T83" fmla="*/ 155 h 222"/>
                <a:gd name="T84" fmla="*/ 1938 w 2005"/>
                <a:gd name="T85" fmla="*/ 183 h 222"/>
                <a:gd name="T86" fmla="*/ 1924 w 2005"/>
                <a:gd name="T87" fmla="*/ 190 h 222"/>
                <a:gd name="T88" fmla="*/ 1914 w 2005"/>
                <a:gd name="T89" fmla="*/ 193 h 222"/>
                <a:gd name="T90" fmla="*/ 1886 w 2005"/>
                <a:gd name="T91" fmla="*/ 197 h 222"/>
                <a:gd name="T92" fmla="*/ 1886 w 2005"/>
                <a:gd name="T93" fmla="*/ 200 h 222"/>
                <a:gd name="T94" fmla="*/ 123 w 2005"/>
                <a:gd name="T95" fmla="*/ 200 h 222"/>
                <a:gd name="T96" fmla="*/ 95 w 2005"/>
                <a:gd name="T97" fmla="*/ 197 h 222"/>
                <a:gd name="T98" fmla="*/ 84 w 2005"/>
                <a:gd name="T99" fmla="*/ 193 h 222"/>
                <a:gd name="T100" fmla="*/ 74 w 2005"/>
                <a:gd name="T101" fmla="*/ 190 h 222"/>
                <a:gd name="T102" fmla="*/ 60 w 2005"/>
                <a:gd name="T103" fmla="*/ 183 h 222"/>
                <a:gd name="T104" fmla="*/ 32 w 2005"/>
                <a:gd name="T105" fmla="*/ 151 h 222"/>
                <a:gd name="T106" fmla="*/ 24 w 2005"/>
                <a:gd name="T107" fmla="*/ 141 h 222"/>
                <a:gd name="T108" fmla="*/ 24 w 2005"/>
                <a:gd name="T109" fmla="*/ 134 h 222"/>
                <a:gd name="T110" fmla="*/ 21 w 2005"/>
                <a:gd name="T111" fmla="*/ 109 h 222"/>
                <a:gd name="T112" fmla="*/ 24 w 2005"/>
                <a:gd name="T113" fmla="*/ 81 h 222"/>
                <a:gd name="T114" fmla="*/ 32 w 2005"/>
                <a:gd name="T115" fmla="*/ 70 h 222"/>
                <a:gd name="T116" fmla="*/ 60 w 2005"/>
                <a:gd name="T117" fmla="*/ 35 h 222"/>
                <a:gd name="T118" fmla="*/ 74 w 2005"/>
                <a:gd name="T119" fmla="*/ 28 h 222"/>
                <a:gd name="T120" fmla="*/ 84 w 2005"/>
                <a:gd name="T121" fmla="*/ 24 h 222"/>
                <a:gd name="T122" fmla="*/ 95 w 2005"/>
                <a:gd name="T123" fmla="*/ 21 h 222"/>
                <a:gd name="T124" fmla="*/ 119 w 2005"/>
                <a:gd name="T125" fmla="*/ 0 h 2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05"/>
                <a:gd name="T190" fmla="*/ 0 h 222"/>
                <a:gd name="T191" fmla="*/ 2005 w 2005"/>
                <a:gd name="T192" fmla="*/ 222 h 2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05" h="222">
                  <a:moveTo>
                    <a:pt x="119" y="0"/>
                  </a:moveTo>
                  <a:lnTo>
                    <a:pt x="88" y="0"/>
                  </a:lnTo>
                  <a:lnTo>
                    <a:pt x="81" y="3"/>
                  </a:lnTo>
                  <a:lnTo>
                    <a:pt x="77" y="3"/>
                  </a:lnTo>
                  <a:lnTo>
                    <a:pt x="70" y="7"/>
                  </a:lnTo>
                  <a:lnTo>
                    <a:pt x="67" y="7"/>
                  </a:lnTo>
                  <a:lnTo>
                    <a:pt x="60" y="14"/>
                  </a:lnTo>
                  <a:lnTo>
                    <a:pt x="53" y="14"/>
                  </a:lnTo>
                  <a:lnTo>
                    <a:pt x="10" y="56"/>
                  </a:lnTo>
                  <a:lnTo>
                    <a:pt x="10" y="63"/>
                  </a:lnTo>
                  <a:lnTo>
                    <a:pt x="3" y="70"/>
                  </a:lnTo>
                  <a:lnTo>
                    <a:pt x="3" y="74"/>
                  </a:lnTo>
                  <a:lnTo>
                    <a:pt x="0" y="81"/>
                  </a:lnTo>
                  <a:lnTo>
                    <a:pt x="0" y="137"/>
                  </a:lnTo>
                  <a:lnTo>
                    <a:pt x="3" y="141"/>
                  </a:lnTo>
                  <a:lnTo>
                    <a:pt x="3" y="144"/>
                  </a:lnTo>
                  <a:lnTo>
                    <a:pt x="10" y="155"/>
                  </a:lnTo>
                  <a:lnTo>
                    <a:pt x="10" y="158"/>
                  </a:lnTo>
                  <a:lnTo>
                    <a:pt x="17" y="169"/>
                  </a:lnTo>
                  <a:lnTo>
                    <a:pt x="53" y="204"/>
                  </a:lnTo>
                  <a:lnTo>
                    <a:pt x="60" y="204"/>
                  </a:lnTo>
                  <a:lnTo>
                    <a:pt x="67" y="211"/>
                  </a:lnTo>
                  <a:lnTo>
                    <a:pt x="70" y="211"/>
                  </a:lnTo>
                  <a:lnTo>
                    <a:pt x="77" y="215"/>
                  </a:lnTo>
                  <a:lnTo>
                    <a:pt x="81" y="215"/>
                  </a:lnTo>
                  <a:lnTo>
                    <a:pt x="88" y="218"/>
                  </a:lnTo>
                  <a:lnTo>
                    <a:pt x="109" y="218"/>
                  </a:lnTo>
                  <a:lnTo>
                    <a:pt x="116" y="222"/>
                  </a:lnTo>
                  <a:lnTo>
                    <a:pt x="1886" y="222"/>
                  </a:lnTo>
                  <a:lnTo>
                    <a:pt x="1893" y="218"/>
                  </a:lnTo>
                  <a:lnTo>
                    <a:pt x="1914" y="218"/>
                  </a:lnTo>
                  <a:lnTo>
                    <a:pt x="1921" y="215"/>
                  </a:lnTo>
                  <a:lnTo>
                    <a:pt x="1924" y="215"/>
                  </a:lnTo>
                  <a:lnTo>
                    <a:pt x="1931" y="211"/>
                  </a:lnTo>
                  <a:lnTo>
                    <a:pt x="1935" y="211"/>
                  </a:lnTo>
                  <a:lnTo>
                    <a:pt x="1942" y="204"/>
                  </a:lnTo>
                  <a:lnTo>
                    <a:pt x="1949" y="204"/>
                  </a:lnTo>
                  <a:lnTo>
                    <a:pt x="1984" y="169"/>
                  </a:lnTo>
                  <a:lnTo>
                    <a:pt x="1991" y="158"/>
                  </a:lnTo>
                  <a:lnTo>
                    <a:pt x="1991" y="155"/>
                  </a:lnTo>
                  <a:lnTo>
                    <a:pt x="1998" y="144"/>
                  </a:lnTo>
                  <a:lnTo>
                    <a:pt x="1998" y="141"/>
                  </a:lnTo>
                  <a:lnTo>
                    <a:pt x="2002" y="137"/>
                  </a:lnTo>
                  <a:lnTo>
                    <a:pt x="2002" y="116"/>
                  </a:lnTo>
                  <a:lnTo>
                    <a:pt x="2005" y="105"/>
                  </a:lnTo>
                  <a:lnTo>
                    <a:pt x="2002" y="98"/>
                  </a:lnTo>
                  <a:lnTo>
                    <a:pt x="2002" y="81"/>
                  </a:lnTo>
                  <a:lnTo>
                    <a:pt x="1998" y="74"/>
                  </a:lnTo>
                  <a:lnTo>
                    <a:pt x="1998" y="70"/>
                  </a:lnTo>
                  <a:lnTo>
                    <a:pt x="1991" y="63"/>
                  </a:lnTo>
                  <a:lnTo>
                    <a:pt x="1991" y="56"/>
                  </a:lnTo>
                  <a:lnTo>
                    <a:pt x="1949" y="14"/>
                  </a:lnTo>
                  <a:lnTo>
                    <a:pt x="1942" y="14"/>
                  </a:lnTo>
                  <a:lnTo>
                    <a:pt x="1935" y="7"/>
                  </a:lnTo>
                  <a:lnTo>
                    <a:pt x="1931" y="7"/>
                  </a:lnTo>
                  <a:lnTo>
                    <a:pt x="1924" y="3"/>
                  </a:lnTo>
                  <a:lnTo>
                    <a:pt x="1921" y="3"/>
                  </a:lnTo>
                  <a:lnTo>
                    <a:pt x="1914" y="0"/>
                  </a:lnTo>
                  <a:lnTo>
                    <a:pt x="119" y="0"/>
                  </a:lnTo>
                  <a:lnTo>
                    <a:pt x="119" y="21"/>
                  </a:lnTo>
                  <a:lnTo>
                    <a:pt x="1886" y="21"/>
                  </a:lnTo>
                  <a:lnTo>
                    <a:pt x="1907" y="21"/>
                  </a:lnTo>
                  <a:lnTo>
                    <a:pt x="1914" y="24"/>
                  </a:lnTo>
                  <a:lnTo>
                    <a:pt x="1917" y="24"/>
                  </a:lnTo>
                  <a:lnTo>
                    <a:pt x="1924" y="28"/>
                  </a:lnTo>
                  <a:lnTo>
                    <a:pt x="1928" y="28"/>
                  </a:lnTo>
                  <a:lnTo>
                    <a:pt x="1938" y="35"/>
                  </a:lnTo>
                  <a:lnTo>
                    <a:pt x="1942" y="35"/>
                  </a:lnTo>
                  <a:lnTo>
                    <a:pt x="1970" y="63"/>
                  </a:lnTo>
                  <a:lnTo>
                    <a:pt x="1970" y="70"/>
                  </a:lnTo>
                  <a:lnTo>
                    <a:pt x="1977" y="77"/>
                  </a:lnTo>
                  <a:lnTo>
                    <a:pt x="1977" y="81"/>
                  </a:lnTo>
                  <a:lnTo>
                    <a:pt x="1981" y="88"/>
                  </a:lnTo>
                  <a:lnTo>
                    <a:pt x="1981" y="105"/>
                  </a:lnTo>
                  <a:lnTo>
                    <a:pt x="1984" y="112"/>
                  </a:lnTo>
                  <a:lnTo>
                    <a:pt x="1988" y="102"/>
                  </a:lnTo>
                  <a:lnTo>
                    <a:pt x="1981" y="109"/>
                  </a:lnTo>
                  <a:lnTo>
                    <a:pt x="1981" y="130"/>
                  </a:lnTo>
                  <a:lnTo>
                    <a:pt x="1977" y="134"/>
                  </a:lnTo>
                  <a:lnTo>
                    <a:pt x="1977" y="137"/>
                  </a:lnTo>
                  <a:lnTo>
                    <a:pt x="1977" y="141"/>
                  </a:lnTo>
                  <a:lnTo>
                    <a:pt x="1970" y="148"/>
                  </a:lnTo>
                  <a:lnTo>
                    <a:pt x="1970" y="151"/>
                  </a:lnTo>
                  <a:lnTo>
                    <a:pt x="1970" y="155"/>
                  </a:lnTo>
                  <a:lnTo>
                    <a:pt x="1942" y="183"/>
                  </a:lnTo>
                  <a:lnTo>
                    <a:pt x="1938" y="183"/>
                  </a:lnTo>
                  <a:lnTo>
                    <a:pt x="1928" y="190"/>
                  </a:lnTo>
                  <a:lnTo>
                    <a:pt x="1924" y="190"/>
                  </a:lnTo>
                  <a:lnTo>
                    <a:pt x="1917" y="193"/>
                  </a:lnTo>
                  <a:lnTo>
                    <a:pt x="1914" y="193"/>
                  </a:lnTo>
                  <a:lnTo>
                    <a:pt x="1907" y="197"/>
                  </a:lnTo>
                  <a:lnTo>
                    <a:pt x="1886" y="197"/>
                  </a:lnTo>
                  <a:lnTo>
                    <a:pt x="1879" y="204"/>
                  </a:lnTo>
                  <a:lnTo>
                    <a:pt x="1886" y="200"/>
                  </a:lnTo>
                  <a:lnTo>
                    <a:pt x="119" y="200"/>
                  </a:lnTo>
                  <a:lnTo>
                    <a:pt x="123" y="200"/>
                  </a:lnTo>
                  <a:lnTo>
                    <a:pt x="116" y="197"/>
                  </a:lnTo>
                  <a:lnTo>
                    <a:pt x="95" y="197"/>
                  </a:lnTo>
                  <a:lnTo>
                    <a:pt x="88" y="193"/>
                  </a:lnTo>
                  <a:lnTo>
                    <a:pt x="84" y="193"/>
                  </a:lnTo>
                  <a:lnTo>
                    <a:pt x="77" y="190"/>
                  </a:lnTo>
                  <a:lnTo>
                    <a:pt x="74" y="190"/>
                  </a:lnTo>
                  <a:lnTo>
                    <a:pt x="63" y="183"/>
                  </a:lnTo>
                  <a:lnTo>
                    <a:pt x="60" y="183"/>
                  </a:lnTo>
                  <a:lnTo>
                    <a:pt x="32" y="155"/>
                  </a:lnTo>
                  <a:lnTo>
                    <a:pt x="32" y="151"/>
                  </a:lnTo>
                  <a:lnTo>
                    <a:pt x="32" y="148"/>
                  </a:lnTo>
                  <a:lnTo>
                    <a:pt x="24" y="141"/>
                  </a:lnTo>
                  <a:lnTo>
                    <a:pt x="24" y="137"/>
                  </a:lnTo>
                  <a:lnTo>
                    <a:pt x="24" y="134"/>
                  </a:lnTo>
                  <a:lnTo>
                    <a:pt x="21" y="130"/>
                  </a:lnTo>
                  <a:lnTo>
                    <a:pt x="21" y="109"/>
                  </a:lnTo>
                  <a:lnTo>
                    <a:pt x="21" y="88"/>
                  </a:lnTo>
                  <a:lnTo>
                    <a:pt x="24" y="81"/>
                  </a:lnTo>
                  <a:lnTo>
                    <a:pt x="24" y="77"/>
                  </a:lnTo>
                  <a:lnTo>
                    <a:pt x="32" y="70"/>
                  </a:lnTo>
                  <a:lnTo>
                    <a:pt x="32" y="63"/>
                  </a:lnTo>
                  <a:lnTo>
                    <a:pt x="60" y="35"/>
                  </a:lnTo>
                  <a:lnTo>
                    <a:pt x="63" y="35"/>
                  </a:lnTo>
                  <a:lnTo>
                    <a:pt x="74" y="28"/>
                  </a:lnTo>
                  <a:lnTo>
                    <a:pt x="77" y="28"/>
                  </a:lnTo>
                  <a:lnTo>
                    <a:pt x="84" y="24"/>
                  </a:lnTo>
                  <a:lnTo>
                    <a:pt x="88" y="24"/>
                  </a:lnTo>
                  <a:lnTo>
                    <a:pt x="95" y="21"/>
                  </a:lnTo>
                  <a:lnTo>
                    <a:pt x="119" y="21"/>
                  </a:lnTo>
                  <a:lnTo>
                    <a:pt x="119"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6" name="Freeform 320"/>
            <p:cNvSpPr>
              <a:spLocks/>
            </p:cNvSpPr>
            <p:nvPr/>
          </p:nvSpPr>
          <p:spPr bwMode="auto">
            <a:xfrm>
              <a:off x="1366" y="1334"/>
              <a:ext cx="678" cy="21"/>
            </a:xfrm>
            <a:custGeom>
              <a:avLst/>
              <a:gdLst>
                <a:gd name="T0" fmla="*/ 11 w 678"/>
                <a:gd name="T1" fmla="*/ 0 h 21"/>
                <a:gd name="T2" fmla="*/ 7 w 678"/>
                <a:gd name="T3" fmla="*/ 0 h 21"/>
                <a:gd name="T4" fmla="*/ 0 w 678"/>
                <a:gd name="T5" fmla="*/ 7 h 21"/>
                <a:gd name="T6" fmla="*/ 0 w 678"/>
                <a:gd name="T7" fmla="*/ 18 h 21"/>
                <a:gd name="T8" fmla="*/ 4 w 678"/>
                <a:gd name="T9" fmla="*/ 18 h 21"/>
                <a:gd name="T10" fmla="*/ 7 w 678"/>
                <a:gd name="T11" fmla="*/ 21 h 21"/>
                <a:gd name="T12" fmla="*/ 674 w 678"/>
                <a:gd name="T13" fmla="*/ 21 h 21"/>
                <a:gd name="T14" fmla="*/ 674 w 678"/>
                <a:gd name="T15" fmla="*/ 18 h 21"/>
                <a:gd name="T16" fmla="*/ 678 w 678"/>
                <a:gd name="T17" fmla="*/ 18 h 21"/>
                <a:gd name="T18" fmla="*/ 678 w 678"/>
                <a:gd name="T19" fmla="*/ 7 h 21"/>
                <a:gd name="T20" fmla="*/ 674 w 678"/>
                <a:gd name="T21" fmla="*/ 4 h 21"/>
                <a:gd name="T22" fmla="*/ 674 w 678"/>
                <a:gd name="T23" fmla="*/ 0 h 21"/>
                <a:gd name="T24" fmla="*/ 667 w 678"/>
                <a:gd name="T25" fmla="*/ 0 h 21"/>
                <a:gd name="T26" fmla="*/ 11 w 678"/>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8"/>
                <a:gd name="T43" fmla="*/ 0 h 21"/>
                <a:gd name="T44" fmla="*/ 678 w 678"/>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8" h="21">
                  <a:moveTo>
                    <a:pt x="11" y="0"/>
                  </a:moveTo>
                  <a:lnTo>
                    <a:pt x="7" y="0"/>
                  </a:lnTo>
                  <a:lnTo>
                    <a:pt x="0" y="7"/>
                  </a:lnTo>
                  <a:lnTo>
                    <a:pt x="0" y="18"/>
                  </a:lnTo>
                  <a:lnTo>
                    <a:pt x="4" y="18"/>
                  </a:lnTo>
                  <a:lnTo>
                    <a:pt x="7" y="21"/>
                  </a:lnTo>
                  <a:lnTo>
                    <a:pt x="674" y="21"/>
                  </a:lnTo>
                  <a:lnTo>
                    <a:pt x="674" y="18"/>
                  </a:lnTo>
                  <a:lnTo>
                    <a:pt x="678" y="18"/>
                  </a:lnTo>
                  <a:lnTo>
                    <a:pt x="678" y="7"/>
                  </a:lnTo>
                  <a:lnTo>
                    <a:pt x="674" y="4"/>
                  </a:lnTo>
                  <a:lnTo>
                    <a:pt x="674" y="0"/>
                  </a:lnTo>
                  <a:lnTo>
                    <a:pt x="667" y="0"/>
                  </a:lnTo>
                  <a:lnTo>
                    <a:pt x="1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7" name="Freeform 319"/>
            <p:cNvSpPr>
              <a:spLocks/>
            </p:cNvSpPr>
            <p:nvPr/>
          </p:nvSpPr>
          <p:spPr bwMode="auto">
            <a:xfrm>
              <a:off x="1528" y="1732"/>
              <a:ext cx="354" cy="21"/>
            </a:xfrm>
            <a:custGeom>
              <a:avLst/>
              <a:gdLst>
                <a:gd name="T0" fmla="*/ 10 w 354"/>
                <a:gd name="T1" fmla="*/ 0 h 21"/>
                <a:gd name="T2" fmla="*/ 7 w 354"/>
                <a:gd name="T3" fmla="*/ 0 h 21"/>
                <a:gd name="T4" fmla="*/ 0 w 354"/>
                <a:gd name="T5" fmla="*/ 7 h 21"/>
                <a:gd name="T6" fmla="*/ 0 w 354"/>
                <a:gd name="T7" fmla="*/ 18 h 21"/>
                <a:gd name="T8" fmla="*/ 3 w 354"/>
                <a:gd name="T9" fmla="*/ 18 h 21"/>
                <a:gd name="T10" fmla="*/ 7 w 354"/>
                <a:gd name="T11" fmla="*/ 21 h 21"/>
                <a:gd name="T12" fmla="*/ 351 w 354"/>
                <a:gd name="T13" fmla="*/ 21 h 21"/>
                <a:gd name="T14" fmla="*/ 351 w 354"/>
                <a:gd name="T15" fmla="*/ 18 h 21"/>
                <a:gd name="T16" fmla="*/ 354 w 354"/>
                <a:gd name="T17" fmla="*/ 18 h 21"/>
                <a:gd name="T18" fmla="*/ 354 w 354"/>
                <a:gd name="T19" fmla="*/ 7 h 21"/>
                <a:gd name="T20" fmla="*/ 351 w 354"/>
                <a:gd name="T21" fmla="*/ 4 h 21"/>
                <a:gd name="T22" fmla="*/ 351 w 354"/>
                <a:gd name="T23" fmla="*/ 0 h 21"/>
                <a:gd name="T24" fmla="*/ 344 w 354"/>
                <a:gd name="T25" fmla="*/ 0 h 21"/>
                <a:gd name="T26" fmla="*/ 10 w 35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4"/>
                <a:gd name="T43" fmla="*/ 0 h 21"/>
                <a:gd name="T44" fmla="*/ 354 w 35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4" h="21">
                  <a:moveTo>
                    <a:pt x="10" y="0"/>
                  </a:moveTo>
                  <a:lnTo>
                    <a:pt x="7" y="0"/>
                  </a:lnTo>
                  <a:lnTo>
                    <a:pt x="0" y="7"/>
                  </a:lnTo>
                  <a:lnTo>
                    <a:pt x="0" y="18"/>
                  </a:lnTo>
                  <a:lnTo>
                    <a:pt x="3" y="18"/>
                  </a:lnTo>
                  <a:lnTo>
                    <a:pt x="7" y="21"/>
                  </a:lnTo>
                  <a:lnTo>
                    <a:pt x="351" y="21"/>
                  </a:lnTo>
                  <a:lnTo>
                    <a:pt x="351" y="18"/>
                  </a:lnTo>
                  <a:lnTo>
                    <a:pt x="354" y="18"/>
                  </a:lnTo>
                  <a:lnTo>
                    <a:pt x="354" y="7"/>
                  </a:lnTo>
                  <a:lnTo>
                    <a:pt x="351" y="4"/>
                  </a:lnTo>
                  <a:lnTo>
                    <a:pt x="351" y="0"/>
                  </a:lnTo>
                  <a:lnTo>
                    <a:pt x="344"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8" name="Freeform 318"/>
            <p:cNvSpPr>
              <a:spLocks/>
            </p:cNvSpPr>
            <p:nvPr/>
          </p:nvSpPr>
          <p:spPr bwMode="auto">
            <a:xfrm>
              <a:off x="3017" y="1732"/>
              <a:ext cx="681" cy="21"/>
            </a:xfrm>
            <a:custGeom>
              <a:avLst/>
              <a:gdLst>
                <a:gd name="T0" fmla="*/ 10 w 681"/>
                <a:gd name="T1" fmla="*/ 0 h 21"/>
                <a:gd name="T2" fmla="*/ 7 w 681"/>
                <a:gd name="T3" fmla="*/ 0 h 21"/>
                <a:gd name="T4" fmla="*/ 0 w 681"/>
                <a:gd name="T5" fmla="*/ 7 h 21"/>
                <a:gd name="T6" fmla="*/ 0 w 681"/>
                <a:gd name="T7" fmla="*/ 18 h 21"/>
                <a:gd name="T8" fmla="*/ 3 w 681"/>
                <a:gd name="T9" fmla="*/ 18 h 21"/>
                <a:gd name="T10" fmla="*/ 7 w 681"/>
                <a:gd name="T11" fmla="*/ 21 h 21"/>
                <a:gd name="T12" fmla="*/ 678 w 681"/>
                <a:gd name="T13" fmla="*/ 21 h 21"/>
                <a:gd name="T14" fmla="*/ 678 w 681"/>
                <a:gd name="T15" fmla="*/ 18 h 21"/>
                <a:gd name="T16" fmla="*/ 681 w 681"/>
                <a:gd name="T17" fmla="*/ 18 h 21"/>
                <a:gd name="T18" fmla="*/ 681 w 681"/>
                <a:gd name="T19" fmla="*/ 7 h 21"/>
                <a:gd name="T20" fmla="*/ 678 w 681"/>
                <a:gd name="T21" fmla="*/ 4 h 21"/>
                <a:gd name="T22" fmla="*/ 678 w 681"/>
                <a:gd name="T23" fmla="*/ 0 h 21"/>
                <a:gd name="T24" fmla="*/ 671 w 681"/>
                <a:gd name="T25" fmla="*/ 0 h 21"/>
                <a:gd name="T26" fmla="*/ 10 w 681"/>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1"/>
                <a:gd name="T43" fmla="*/ 0 h 21"/>
                <a:gd name="T44" fmla="*/ 681 w 681"/>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1" h="21">
                  <a:moveTo>
                    <a:pt x="10" y="0"/>
                  </a:moveTo>
                  <a:lnTo>
                    <a:pt x="7" y="0"/>
                  </a:lnTo>
                  <a:lnTo>
                    <a:pt x="0" y="7"/>
                  </a:lnTo>
                  <a:lnTo>
                    <a:pt x="0" y="18"/>
                  </a:lnTo>
                  <a:lnTo>
                    <a:pt x="3" y="18"/>
                  </a:lnTo>
                  <a:lnTo>
                    <a:pt x="7" y="21"/>
                  </a:lnTo>
                  <a:lnTo>
                    <a:pt x="678" y="21"/>
                  </a:lnTo>
                  <a:lnTo>
                    <a:pt x="678" y="18"/>
                  </a:lnTo>
                  <a:lnTo>
                    <a:pt x="681" y="18"/>
                  </a:lnTo>
                  <a:lnTo>
                    <a:pt x="681" y="7"/>
                  </a:lnTo>
                  <a:lnTo>
                    <a:pt x="678" y="4"/>
                  </a:lnTo>
                  <a:lnTo>
                    <a:pt x="678" y="0"/>
                  </a:lnTo>
                  <a:lnTo>
                    <a:pt x="671"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9" name="Freeform 317"/>
            <p:cNvSpPr>
              <a:spLocks/>
            </p:cNvSpPr>
            <p:nvPr/>
          </p:nvSpPr>
          <p:spPr bwMode="auto">
            <a:xfrm>
              <a:off x="3249" y="1334"/>
              <a:ext cx="217" cy="21"/>
            </a:xfrm>
            <a:custGeom>
              <a:avLst/>
              <a:gdLst>
                <a:gd name="T0" fmla="*/ 10 w 217"/>
                <a:gd name="T1" fmla="*/ 0 h 21"/>
                <a:gd name="T2" fmla="*/ 7 w 217"/>
                <a:gd name="T3" fmla="*/ 0 h 21"/>
                <a:gd name="T4" fmla="*/ 0 w 217"/>
                <a:gd name="T5" fmla="*/ 7 h 21"/>
                <a:gd name="T6" fmla="*/ 0 w 217"/>
                <a:gd name="T7" fmla="*/ 18 h 21"/>
                <a:gd name="T8" fmla="*/ 3 w 217"/>
                <a:gd name="T9" fmla="*/ 18 h 21"/>
                <a:gd name="T10" fmla="*/ 7 w 217"/>
                <a:gd name="T11" fmla="*/ 21 h 21"/>
                <a:gd name="T12" fmla="*/ 214 w 217"/>
                <a:gd name="T13" fmla="*/ 21 h 21"/>
                <a:gd name="T14" fmla="*/ 214 w 217"/>
                <a:gd name="T15" fmla="*/ 18 h 21"/>
                <a:gd name="T16" fmla="*/ 217 w 217"/>
                <a:gd name="T17" fmla="*/ 18 h 21"/>
                <a:gd name="T18" fmla="*/ 217 w 217"/>
                <a:gd name="T19" fmla="*/ 7 h 21"/>
                <a:gd name="T20" fmla="*/ 214 w 217"/>
                <a:gd name="T21" fmla="*/ 4 h 21"/>
                <a:gd name="T22" fmla="*/ 214 w 217"/>
                <a:gd name="T23" fmla="*/ 0 h 21"/>
                <a:gd name="T24" fmla="*/ 207 w 217"/>
                <a:gd name="T25" fmla="*/ 0 h 21"/>
                <a:gd name="T26" fmla="*/ 10 w 217"/>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7"/>
                <a:gd name="T43" fmla="*/ 0 h 21"/>
                <a:gd name="T44" fmla="*/ 217 w 217"/>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7" h="21">
                  <a:moveTo>
                    <a:pt x="10" y="0"/>
                  </a:moveTo>
                  <a:lnTo>
                    <a:pt x="7" y="0"/>
                  </a:lnTo>
                  <a:lnTo>
                    <a:pt x="0" y="7"/>
                  </a:lnTo>
                  <a:lnTo>
                    <a:pt x="0" y="18"/>
                  </a:lnTo>
                  <a:lnTo>
                    <a:pt x="3" y="18"/>
                  </a:lnTo>
                  <a:lnTo>
                    <a:pt x="7" y="21"/>
                  </a:lnTo>
                  <a:lnTo>
                    <a:pt x="214" y="21"/>
                  </a:lnTo>
                  <a:lnTo>
                    <a:pt x="214" y="18"/>
                  </a:lnTo>
                  <a:lnTo>
                    <a:pt x="217" y="18"/>
                  </a:lnTo>
                  <a:lnTo>
                    <a:pt x="217" y="7"/>
                  </a:lnTo>
                  <a:lnTo>
                    <a:pt x="214" y="4"/>
                  </a:lnTo>
                  <a:lnTo>
                    <a:pt x="214" y="0"/>
                  </a:lnTo>
                  <a:lnTo>
                    <a:pt x="207"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0" name="Freeform 316"/>
            <p:cNvSpPr>
              <a:spLocks/>
            </p:cNvSpPr>
            <p:nvPr/>
          </p:nvSpPr>
          <p:spPr bwMode="auto">
            <a:xfrm>
              <a:off x="4857" y="1257"/>
              <a:ext cx="42" cy="208"/>
            </a:xfrm>
            <a:custGeom>
              <a:avLst/>
              <a:gdLst>
                <a:gd name="T0" fmla="*/ 42 w 42"/>
                <a:gd name="T1" fmla="*/ 21 h 208"/>
                <a:gd name="T2" fmla="*/ 42 w 42"/>
                <a:gd name="T3" fmla="*/ 14 h 208"/>
                <a:gd name="T4" fmla="*/ 35 w 42"/>
                <a:gd name="T5" fmla="*/ 7 h 208"/>
                <a:gd name="T6" fmla="*/ 28 w 42"/>
                <a:gd name="T7" fmla="*/ 0 h 208"/>
                <a:gd name="T8" fmla="*/ 14 w 42"/>
                <a:gd name="T9" fmla="*/ 0 h 208"/>
                <a:gd name="T10" fmla="*/ 7 w 42"/>
                <a:gd name="T11" fmla="*/ 7 h 208"/>
                <a:gd name="T12" fmla="*/ 0 w 42"/>
                <a:gd name="T13" fmla="*/ 14 h 208"/>
                <a:gd name="T14" fmla="*/ 0 w 42"/>
                <a:gd name="T15" fmla="*/ 193 h 208"/>
                <a:gd name="T16" fmla="*/ 7 w 42"/>
                <a:gd name="T17" fmla="*/ 200 h 208"/>
                <a:gd name="T18" fmla="*/ 14 w 42"/>
                <a:gd name="T19" fmla="*/ 208 h 208"/>
                <a:gd name="T20" fmla="*/ 28 w 42"/>
                <a:gd name="T21" fmla="*/ 208 h 208"/>
                <a:gd name="T22" fmla="*/ 35 w 42"/>
                <a:gd name="T23" fmla="*/ 200 h 208"/>
                <a:gd name="T24" fmla="*/ 42 w 42"/>
                <a:gd name="T25" fmla="*/ 193 h 208"/>
                <a:gd name="T26" fmla="*/ 42 w 42"/>
                <a:gd name="T27" fmla="*/ 186 h 208"/>
                <a:gd name="T28" fmla="*/ 42 w 42"/>
                <a:gd name="T29" fmla="*/ 21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208"/>
                <a:gd name="T47" fmla="*/ 42 w 4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208">
                  <a:moveTo>
                    <a:pt x="42" y="21"/>
                  </a:moveTo>
                  <a:lnTo>
                    <a:pt x="42" y="14"/>
                  </a:lnTo>
                  <a:lnTo>
                    <a:pt x="35" y="7"/>
                  </a:lnTo>
                  <a:lnTo>
                    <a:pt x="28" y="0"/>
                  </a:lnTo>
                  <a:lnTo>
                    <a:pt x="14" y="0"/>
                  </a:lnTo>
                  <a:lnTo>
                    <a:pt x="7" y="7"/>
                  </a:lnTo>
                  <a:lnTo>
                    <a:pt x="0" y="14"/>
                  </a:lnTo>
                  <a:lnTo>
                    <a:pt x="0" y="193"/>
                  </a:lnTo>
                  <a:lnTo>
                    <a:pt x="7" y="200"/>
                  </a:lnTo>
                  <a:lnTo>
                    <a:pt x="14" y="208"/>
                  </a:lnTo>
                  <a:lnTo>
                    <a:pt x="28" y="208"/>
                  </a:lnTo>
                  <a:lnTo>
                    <a:pt x="35" y="200"/>
                  </a:lnTo>
                  <a:lnTo>
                    <a:pt x="42" y="193"/>
                  </a:lnTo>
                  <a:lnTo>
                    <a:pt x="42" y="186"/>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1" name="Freeform 315"/>
            <p:cNvSpPr>
              <a:spLocks/>
            </p:cNvSpPr>
            <p:nvPr/>
          </p:nvSpPr>
          <p:spPr bwMode="auto">
            <a:xfrm>
              <a:off x="4646" y="1046"/>
              <a:ext cx="422" cy="278"/>
            </a:xfrm>
            <a:custGeom>
              <a:avLst/>
              <a:gdLst>
                <a:gd name="T0" fmla="*/ 0 w 422"/>
                <a:gd name="T1" fmla="*/ 0 h 278"/>
                <a:gd name="T2" fmla="*/ 422 w 422"/>
                <a:gd name="T3" fmla="*/ 0 h 278"/>
                <a:gd name="T4" fmla="*/ 408 w 422"/>
                <a:gd name="T5" fmla="*/ 140 h 278"/>
                <a:gd name="T6" fmla="*/ 422 w 422"/>
                <a:gd name="T7" fmla="*/ 278 h 278"/>
                <a:gd name="T8" fmla="*/ 0 w 422"/>
                <a:gd name="T9" fmla="*/ 278 h 278"/>
                <a:gd name="T10" fmla="*/ 14 w 422"/>
                <a:gd name="T11" fmla="*/ 140 h 278"/>
                <a:gd name="T12" fmla="*/ 0 w 422"/>
                <a:gd name="T13" fmla="*/ 0 h 278"/>
                <a:gd name="T14" fmla="*/ 0 60000 65536"/>
                <a:gd name="T15" fmla="*/ 0 60000 65536"/>
                <a:gd name="T16" fmla="*/ 0 60000 65536"/>
                <a:gd name="T17" fmla="*/ 0 60000 65536"/>
                <a:gd name="T18" fmla="*/ 0 60000 65536"/>
                <a:gd name="T19" fmla="*/ 0 60000 65536"/>
                <a:gd name="T20" fmla="*/ 0 60000 65536"/>
                <a:gd name="T21" fmla="*/ 0 w 422"/>
                <a:gd name="T22" fmla="*/ 0 h 278"/>
                <a:gd name="T23" fmla="*/ 422 w 422"/>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278">
                  <a:moveTo>
                    <a:pt x="0" y="0"/>
                  </a:moveTo>
                  <a:lnTo>
                    <a:pt x="422" y="0"/>
                  </a:lnTo>
                  <a:lnTo>
                    <a:pt x="408" y="140"/>
                  </a:lnTo>
                  <a:lnTo>
                    <a:pt x="422" y="278"/>
                  </a:lnTo>
                  <a:lnTo>
                    <a:pt x="0" y="278"/>
                  </a:lnTo>
                  <a:lnTo>
                    <a:pt x="14" y="140"/>
                  </a:lnTo>
                  <a:lnTo>
                    <a:pt x="0" y="0"/>
                  </a:lnTo>
                  <a:close/>
                </a:path>
              </a:pathLst>
            </a:custGeom>
            <a:pattFill prst="ltUpDiag">
              <a:fgClr>
                <a:srgbClr val="000000"/>
              </a:fgClr>
              <a:bgClr>
                <a:srgbClr val="FFFFFF"/>
              </a:bgClr>
            </a:pattFill>
            <a:ln w="9525">
              <a:noFill/>
              <a:round/>
              <a:headEnd/>
              <a:tailEnd/>
            </a:ln>
          </p:spPr>
          <p:txBody>
            <a:bodyPr/>
            <a:lstStyle/>
            <a:p>
              <a:endParaRPr lang="fr-FR">
                <a:latin typeface="Calibri" pitchFamily="34" charset="0"/>
              </a:endParaRPr>
            </a:p>
          </p:txBody>
        </p:sp>
        <p:sp>
          <p:nvSpPr>
            <p:cNvPr id="100442" name="Freeform 314"/>
            <p:cNvSpPr>
              <a:spLocks/>
            </p:cNvSpPr>
            <p:nvPr/>
          </p:nvSpPr>
          <p:spPr bwMode="auto">
            <a:xfrm>
              <a:off x="4639" y="1039"/>
              <a:ext cx="436" cy="292"/>
            </a:xfrm>
            <a:custGeom>
              <a:avLst/>
              <a:gdLst>
                <a:gd name="T0" fmla="*/ 14 w 436"/>
                <a:gd name="T1" fmla="*/ 7 h 292"/>
                <a:gd name="T2" fmla="*/ 7 w 436"/>
                <a:gd name="T3" fmla="*/ 14 h 292"/>
                <a:gd name="T4" fmla="*/ 429 w 436"/>
                <a:gd name="T5" fmla="*/ 14 h 292"/>
                <a:gd name="T6" fmla="*/ 422 w 436"/>
                <a:gd name="T7" fmla="*/ 7 h 292"/>
                <a:gd name="T8" fmla="*/ 408 w 436"/>
                <a:gd name="T9" fmla="*/ 147 h 292"/>
                <a:gd name="T10" fmla="*/ 422 w 436"/>
                <a:gd name="T11" fmla="*/ 285 h 292"/>
                <a:gd name="T12" fmla="*/ 429 w 436"/>
                <a:gd name="T13" fmla="*/ 278 h 292"/>
                <a:gd name="T14" fmla="*/ 7 w 436"/>
                <a:gd name="T15" fmla="*/ 278 h 292"/>
                <a:gd name="T16" fmla="*/ 14 w 436"/>
                <a:gd name="T17" fmla="*/ 285 h 292"/>
                <a:gd name="T18" fmla="*/ 28 w 436"/>
                <a:gd name="T19" fmla="*/ 147 h 292"/>
                <a:gd name="T20" fmla="*/ 14 w 436"/>
                <a:gd name="T21" fmla="*/ 7 h 292"/>
                <a:gd name="T22" fmla="*/ 0 w 436"/>
                <a:gd name="T23" fmla="*/ 7 h 292"/>
                <a:gd name="T24" fmla="*/ 14 w 436"/>
                <a:gd name="T25" fmla="*/ 147 h 292"/>
                <a:gd name="T26" fmla="*/ 0 w 436"/>
                <a:gd name="T27" fmla="*/ 285 h 292"/>
                <a:gd name="T28" fmla="*/ 0 w 436"/>
                <a:gd name="T29" fmla="*/ 288 h 292"/>
                <a:gd name="T30" fmla="*/ 4 w 436"/>
                <a:gd name="T31" fmla="*/ 288 h 292"/>
                <a:gd name="T32" fmla="*/ 4 w 436"/>
                <a:gd name="T33" fmla="*/ 292 h 292"/>
                <a:gd name="T34" fmla="*/ 7 w 436"/>
                <a:gd name="T35" fmla="*/ 292 h 292"/>
                <a:gd name="T36" fmla="*/ 429 w 436"/>
                <a:gd name="T37" fmla="*/ 292 h 292"/>
                <a:gd name="T38" fmla="*/ 432 w 436"/>
                <a:gd name="T39" fmla="*/ 292 h 292"/>
                <a:gd name="T40" fmla="*/ 436 w 436"/>
                <a:gd name="T41" fmla="*/ 288 h 292"/>
                <a:gd name="T42" fmla="*/ 436 w 436"/>
                <a:gd name="T43" fmla="*/ 285 h 292"/>
                <a:gd name="T44" fmla="*/ 422 w 436"/>
                <a:gd name="T45" fmla="*/ 147 h 292"/>
                <a:gd name="T46" fmla="*/ 436 w 436"/>
                <a:gd name="T47" fmla="*/ 7 h 292"/>
                <a:gd name="T48" fmla="*/ 436 w 436"/>
                <a:gd name="T49" fmla="*/ 3 h 292"/>
                <a:gd name="T50" fmla="*/ 432 w 436"/>
                <a:gd name="T51" fmla="*/ 3 h 292"/>
                <a:gd name="T52" fmla="*/ 432 w 436"/>
                <a:gd name="T53" fmla="*/ 0 h 292"/>
                <a:gd name="T54" fmla="*/ 429 w 436"/>
                <a:gd name="T55" fmla="*/ 0 h 292"/>
                <a:gd name="T56" fmla="*/ 7 w 436"/>
                <a:gd name="T57" fmla="*/ 0 h 292"/>
                <a:gd name="T58" fmla="*/ 4 w 436"/>
                <a:gd name="T59" fmla="*/ 0 h 292"/>
                <a:gd name="T60" fmla="*/ 0 w 436"/>
                <a:gd name="T61" fmla="*/ 3 h 292"/>
                <a:gd name="T62" fmla="*/ 0 w 436"/>
                <a:gd name="T63" fmla="*/ 7 h 292"/>
                <a:gd name="T64" fmla="*/ 14 w 436"/>
                <a:gd name="T65" fmla="*/ 7 h 2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292"/>
                <a:gd name="T101" fmla="*/ 436 w 436"/>
                <a:gd name="T102" fmla="*/ 292 h 2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292">
                  <a:moveTo>
                    <a:pt x="14" y="7"/>
                  </a:moveTo>
                  <a:lnTo>
                    <a:pt x="7" y="14"/>
                  </a:lnTo>
                  <a:lnTo>
                    <a:pt x="429" y="14"/>
                  </a:lnTo>
                  <a:lnTo>
                    <a:pt x="422" y="7"/>
                  </a:lnTo>
                  <a:lnTo>
                    <a:pt x="408" y="147"/>
                  </a:lnTo>
                  <a:lnTo>
                    <a:pt x="422" y="285"/>
                  </a:lnTo>
                  <a:lnTo>
                    <a:pt x="429" y="278"/>
                  </a:lnTo>
                  <a:lnTo>
                    <a:pt x="7" y="278"/>
                  </a:lnTo>
                  <a:lnTo>
                    <a:pt x="14" y="285"/>
                  </a:lnTo>
                  <a:lnTo>
                    <a:pt x="28" y="147"/>
                  </a:lnTo>
                  <a:lnTo>
                    <a:pt x="14" y="7"/>
                  </a:lnTo>
                  <a:lnTo>
                    <a:pt x="0" y="7"/>
                  </a:lnTo>
                  <a:lnTo>
                    <a:pt x="14" y="147"/>
                  </a:lnTo>
                  <a:lnTo>
                    <a:pt x="0" y="285"/>
                  </a:lnTo>
                  <a:lnTo>
                    <a:pt x="0" y="288"/>
                  </a:lnTo>
                  <a:lnTo>
                    <a:pt x="4" y="288"/>
                  </a:lnTo>
                  <a:lnTo>
                    <a:pt x="4" y="292"/>
                  </a:lnTo>
                  <a:lnTo>
                    <a:pt x="7" y="292"/>
                  </a:lnTo>
                  <a:lnTo>
                    <a:pt x="429" y="292"/>
                  </a:lnTo>
                  <a:lnTo>
                    <a:pt x="432" y="292"/>
                  </a:lnTo>
                  <a:lnTo>
                    <a:pt x="436" y="288"/>
                  </a:lnTo>
                  <a:lnTo>
                    <a:pt x="436" y="285"/>
                  </a:lnTo>
                  <a:lnTo>
                    <a:pt x="422" y="147"/>
                  </a:lnTo>
                  <a:lnTo>
                    <a:pt x="436" y="7"/>
                  </a:lnTo>
                  <a:lnTo>
                    <a:pt x="436" y="3"/>
                  </a:lnTo>
                  <a:lnTo>
                    <a:pt x="432" y="3"/>
                  </a:lnTo>
                  <a:lnTo>
                    <a:pt x="432" y="0"/>
                  </a:lnTo>
                  <a:lnTo>
                    <a:pt x="429" y="0"/>
                  </a:lnTo>
                  <a:lnTo>
                    <a:pt x="7" y="0"/>
                  </a:lnTo>
                  <a:lnTo>
                    <a:pt x="4" y="0"/>
                  </a:lnTo>
                  <a:lnTo>
                    <a:pt x="0" y="3"/>
                  </a:lnTo>
                  <a:lnTo>
                    <a:pt x="0" y="7"/>
                  </a:lnTo>
                  <a:lnTo>
                    <a:pt x="14"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3" name="AutoShape 313"/>
            <p:cNvSpPr>
              <a:spLocks noChangeArrowheads="1"/>
            </p:cNvSpPr>
            <p:nvPr/>
          </p:nvSpPr>
          <p:spPr bwMode="auto">
            <a:xfrm>
              <a:off x="4379" y="1443"/>
              <a:ext cx="966" cy="599"/>
            </a:xfrm>
            <a:prstGeom prst="roundRect">
              <a:avLst>
                <a:gd name="adj" fmla="val 28528"/>
              </a:avLst>
            </a:prstGeom>
            <a:solidFill>
              <a:srgbClr val="80FF80"/>
            </a:solidFill>
            <a:ln w="9525">
              <a:noFill/>
              <a:round/>
              <a:headEnd/>
              <a:tailEnd/>
            </a:ln>
          </p:spPr>
          <p:txBody>
            <a:bodyPr/>
            <a:lstStyle/>
            <a:p>
              <a:endParaRPr lang="fr-FR">
                <a:latin typeface="Calibri" pitchFamily="34" charset="0"/>
              </a:endParaRPr>
            </a:p>
          </p:txBody>
        </p:sp>
        <p:sp>
          <p:nvSpPr>
            <p:cNvPr id="100444" name="Freeform 312"/>
            <p:cNvSpPr>
              <a:spLocks/>
            </p:cNvSpPr>
            <p:nvPr/>
          </p:nvSpPr>
          <p:spPr bwMode="auto">
            <a:xfrm>
              <a:off x="4369" y="1433"/>
              <a:ext cx="983" cy="616"/>
            </a:xfrm>
            <a:custGeom>
              <a:avLst/>
              <a:gdLst>
                <a:gd name="T0" fmla="*/ 126 w 983"/>
                <a:gd name="T1" fmla="*/ 7 h 616"/>
                <a:gd name="T2" fmla="*/ 77 w 983"/>
                <a:gd name="T3" fmla="*/ 32 h 616"/>
                <a:gd name="T4" fmla="*/ 46 w 983"/>
                <a:gd name="T5" fmla="*/ 56 h 616"/>
                <a:gd name="T6" fmla="*/ 21 w 983"/>
                <a:gd name="T7" fmla="*/ 88 h 616"/>
                <a:gd name="T8" fmla="*/ 7 w 983"/>
                <a:gd name="T9" fmla="*/ 123 h 616"/>
                <a:gd name="T10" fmla="*/ 3 w 983"/>
                <a:gd name="T11" fmla="*/ 482 h 616"/>
                <a:gd name="T12" fmla="*/ 14 w 983"/>
                <a:gd name="T13" fmla="*/ 514 h 616"/>
                <a:gd name="T14" fmla="*/ 42 w 983"/>
                <a:gd name="T15" fmla="*/ 549 h 616"/>
                <a:gd name="T16" fmla="*/ 63 w 983"/>
                <a:gd name="T17" fmla="*/ 574 h 616"/>
                <a:gd name="T18" fmla="*/ 123 w 983"/>
                <a:gd name="T19" fmla="*/ 605 h 616"/>
                <a:gd name="T20" fmla="*/ 172 w 983"/>
                <a:gd name="T21" fmla="*/ 612 h 616"/>
                <a:gd name="T22" fmla="*/ 832 w 983"/>
                <a:gd name="T23" fmla="*/ 612 h 616"/>
                <a:gd name="T24" fmla="*/ 871 w 983"/>
                <a:gd name="T25" fmla="*/ 602 h 616"/>
                <a:gd name="T26" fmla="*/ 920 w 983"/>
                <a:gd name="T27" fmla="*/ 567 h 616"/>
                <a:gd name="T28" fmla="*/ 948 w 983"/>
                <a:gd name="T29" fmla="*/ 538 h 616"/>
                <a:gd name="T30" fmla="*/ 969 w 983"/>
                <a:gd name="T31" fmla="*/ 503 h 616"/>
                <a:gd name="T32" fmla="*/ 980 w 983"/>
                <a:gd name="T33" fmla="*/ 468 h 616"/>
                <a:gd name="T34" fmla="*/ 980 w 983"/>
                <a:gd name="T35" fmla="*/ 169 h 616"/>
                <a:gd name="T36" fmla="*/ 973 w 983"/>
                <a:gd name="T37" fmla="*/ 116 h 616"/>
                <a:gd name="T38" fmla="*/ 952 w 983"/>
                <a:gd name="T39" fmla="*/ 81 h 616"/>
                <a:gd name="T40" fmla="*/ 927 w 983"/>
                <a:gd name="T41" fmla="*/ 49 h 616"/>
                <a:gd name="T42" fmla="*/ 895 w 983"/>
                <a:gd name="T43" fmla="*/ 24 h 616"/>
                <a:gd name="T44" fmla="*/ 846 w 983"/>
                <a:gd name="T45" fmla="*/ 3 h 616"/>
                <a:gd name="T46" fmla="*/ 801 w 983"/>
                <a:gd name="T47" fmla="*/ 21 h 616"/>
                <a:gd name="T48" fmla="*/ 857 w 983"/>
                <a:gd name="T49" fmla="*/ 28 h 616"/>
                <a:gd name="T50" fmla="*/ 902 w 983"/>
                <a:gd name="T51" fmla="*/ 53 h 616"/>
                <a:gd name="T52" fmla="*/ 923 w 983"/>
                <a:gd name="T53" fmla="*/ 77 h 616"/>
                <a:gd name="T54" fmla="*/ 945 w 983"/>
                <a:gd name="T55" fmla="*/ 105 h 616"/>
                <a:gd name="T56" fmla="*/ 955 w 983"/>
                <a:gd name="T57" fmla="*/ 137 h 616"/>
                <a:gd name="T58" fmla="*/ 962 w 983"/>
                <a:gd name="T59" fmla="*/ 179 h 616"/>
                <a:gd name="T60" fmla="*/ 959 w 983"/>
                <a:gd name="T61" fmla="*/ 468 h 616"/>
                <a:gd name="T62" fmla="*/ 948 w 983"/>
                <a:gd name="T63" fmla="*/ 496 h 616"/>
                <a:gd name="T64" fmla="*/ 934 w 983"/>
                <a:gd name="T65" fmla="*/ 524 h 616"/>
                <a:gd name="T66" fmla="*/ 906 w 983"/>
                <a:gd name="T67" fmla="*/ 553 h 616"/>
                <a:gd name="T68" fmla="*/ 864 w 983"/>
                <a:gd name="T69" fmla="*/ 581 h 616"/>
                <a:gd name="T70" fmla="*/ 832 w 983"/>
                <a:gd name="T71" fmla="*/ 591 h 616"/>
                <a:gd name="T72" fmla="*/ 182 w 983"/>
                <a:gd name="T73" fmla="*/ 595 h 616"/>
                <a:gd name="T74" fmla="*/ 140 w 983"/>
                <a:gd name="T75" fmla="*/ 588 h 616"/>
                <a:gd name="T76" fmla="*/ 98 w 983"/>
                <a:gd name="T77" fmla="*/ 574 h 616"/>
                <a:gd name="T78" fmla="*/ 67 w 983"/>
                <a:gd name="T79" fmla="*/ 549 h 616"/>
                <a:gd name="T80" fmla="*/ 42 w 983"/>
                <a:gd name="T81" fmla="*/ 517 h 616"/>
                <a:gd name="T82" fmla="*/ 28 w 983"/>
                <a:gd name="T83" fmla="*/ 489 h 616"/>
                <a:gd name="T84" fmla="*/ 21 w 983"/>
                <a:gd name="T85" fmla="*/ 436 h 616"/>
                <a:gd name="T86" fmla="*/ 28 w 983"/>
                <a:gd name="T87" fmla="*/ 130 h 616"/>
                <a:gd name="T88" fmla="*/ 35 w 983"/>
                <a:gd name="T89" fmla="*/ 102 h 616"/>
                <a:gd name="T90" fmla="*/ 60 w 983"/>
                <a:gd name="T91" fmla="*/ 70 h 616"/>
                <a:gd name="T92" fmla="*/ 91 w 983"/>
                <a:gd name="T93" fmla="*/ 46 h 616"/>
                <a:gd name="T94" fmla="*/ 133 w 983"/>
                <a:gd name="T95" fmla="*/ 28 h 616"/>
                <a:gd name="T96" fmla="*/ 182 w 983"/>
                <a:gd name="T97" fmla="*/ 0 h 6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3"/>
                <a:gd name="T148" fmla="*/ 0 h 616"/>
                <a:gd name="T149" fmla="*/ 983 w 983"/>
                <a:gd name="T150" fmla="*/ 616 h 6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3" h="616">
                  <a:moveTo>
                    <a:pt x="182" y="0"/>
                  </a:moveTo>
                  <a:lnTo>
                    <a:pt x="147" y="0"/>
                  </a:lnTo>
                  <a:lnTo>
                    <a:pt x="133" y="3"/>
                  </a:lnTo>
                  <a:lnTo>
                    <a:pt x="126" y="7"/>
                  </a:lnTo>
                  <a:lnTo>
                    <a:pt x="123" y="7"/>
                  </a:lnTo>
                  <a:lnTo>
                    <a:pt x="109" y="10"/>
                  </a:lnTo>
                  <a:lnTo>
                    <a:pt x="84" y="24"/>
                  </a:lnTo>
                  <a:lnTo>
                    <a:pt x="77" y="32"/>
                  </a:lnTo>
                  <a:lnTo>
                    <a:pt x="63" y="39"/>
                  </a:lnTo>
                  <a:lnTo>
                    <a:pt x="60" y="46"/>
                  </a:lnTo>
                  <a:lnTo>
                    <a:pt x="53" y="49"/>
                  </a:lnTo>
                  <a:lnTo>
                    <a:pt x="46" y="56"/>
                  </a:lnTo>
                  <a:lnTo>
                    <a:pt x="42" y="63"/>
                  </a:lnTo>
                  <a:lnTo>
                    <a:pt x="31" y="74"/>
                  </a:lnTo>
                  <a:lnTo>
                    <a:pt x="28" y="81"/>
                  </a:lnTo>
                  <a:lnTo>
                    <a:pt x="21" y="88"/>
                  </a:lnTo>
                  <a:lnTo>
                    <a:pt x="14" y="98"/>
                  </a:lnTo>
                  <a:lnTo>
                    <a:pt x="10" y="109"/>
                  </a:lnTo>
                  <a:lnTo>
                    <a:pt x="7" y="116"/>
                  </a:lnTo>
                  <a:lnTo>
                    <a:pt x="7" y="123"/>
                  </a:lnTo>
                  <a:lnTo>
                    <a:pt x="3" y="130"/>
                  </a:lnTo>
                  <a:lnTo>
                    <a:pt x="0" y="144"/>
                  </a:lnTo>
                  <a:lnTo>
                    <a:pt x="0" y="468"/>
                  </a:lnTo>
                  <a:lnTo>
                    <a:pt x="3" y="482"/>
                  </a:lnTo>
                  <a:lnTo>
                    <a:pt x="7" y="489"/>
                  </a:lnTo>
                  <a:lnTo>
                    <a:pt x="7" y="496"/>
                  </a:lnTo>
                  <a:lnTo>
                    <a:pt x="10" y="503"/>
                  </a:lnTo>
                  <a:lnTo>
                    <a:pt x="14" y="514"/>
                  </a:lnTo>
                  <a:lnTo>
                    <a:pt x="21" y="524"/>
                  </a:lnTo>
                  <a:lnTo>
                    <a:pt x="28" y="531"/>
                  </a:lnTo>
                  <a:lnTo>
                    <a:pt x="31" y="538"/>
                  </a:lnTo>
                  <a:lnTo>
                    <a:pt x="42" y="549"/>
                  </a:lnTo>
                  <a:lnTo>
                    <a:pt x="46" y="556"/>
                  </a:lnTo>
                  <a:lnTo>
                    <a:pt x="53" y="563"/>
                  </a:lnTo>
                  <a:lnTo>
                    <a:pt x="60" y="567"/>
                  </a:lnTo>
                  <a:lnTo>
                    <a:pt x="63" y="574"/>
                  </a:lnTo>
                  <a:lnTo>
                    <a:pt x="77" y="581"/>
                  </a:lnTo>
                  <a:lnTo>
                    <a:pt x="84" y="588"/>
                  </a:lnTo>
                  <a:lnTo>
                    <a:pt x="109" y="602"/>
                  </a:lnTo>
                  <a:lnTo>
                    <a:pt x="123" y="605"/>
                  </a:lnTo>
                  <a:lnTo>
                    <a:pt x="126" y="605"/>
                  </a:lnTo>
                  <a:lnTo>
                    <a:pt x="133" y="609"/>
                  </a:lnTo>
                  <a:lnTo>
                    <a:pt x="147" y="612"/>
                  </a:lnTo>
                  <a:lnTo>
                    <a:pt x="172" y="612"/>
                  </a:lnTo>
                  <a:lnTo>
                    <a:pt x="179" y="616"/>
                  </a:lnTo>
                  <a:lnTo>
                    <a:pt x="804" y="616"/>
                  </a:lnTo>
                  <a:lnTo>
                    <a:pt x="811" y="612"/>
                  </a:lnTo>
                  <a:lnTo>
                    <a:pt x="832" y="612"/>
                  </a:lnTo>
                  <a:lnTo>
                    <a:pt x="846" y="609"/>
                  </a:lnTo>
                  <a:lnTo>
                    <a:pt x="853" y="605"/>
                  </a:lnTo>
                  <a:lnTo>
                    <a:pt x="857" y="605"/>
                  </a:lnTo>
                  <a:lnTo>
                    <a:pt x="871" y="602"/>
                  </a:lnTo>
                  <a:lnTo>
                    <a:pt x="895" y="588"/>
                  </a:lnTo>
                  <a:lnTo>
                    <a:pt x="902" y="581"/>
                  </a:lnTo>
                  <a:lnTo>
                    <a:pt x="916" y="574"/>
                  </a:lnTo>
                  <a:lnTo>
                    <a:pt x="920" y="567"/>
                  </a:lnTo>
                  <a:lnTo>
                    <a:pt x="927" y="563"/>
                  </a:lnTo>
                  <a:lnTo>
                    <a:pt x="934" y="556"/>
                  </a:lnTo>
                  <a:lnTo>
                    <a:pt x="938" y="549"/>
                  </a:lnTo>
                  <a:lnTo>
                    <a:pt x="948" y="538"/>
                  </a:lnTo>
                  <a:lnTo>
                    <a:pt x="952" y="531"/>
                  </a:lnTo>
                  <a:lnTo>
                    <a:pt x="959" y="524"/>
                  </a:lnTo>
                  <a:lnTo>
                    <a:pt x="966" y="514"/>
                  </a:lnTo>
                  <a:lnTo>
                    <a:pt x="969" y="503"/>
                  </a:lnTo>
                  <a:lnTo>
                    <a:pt x="973" y="496"/>
                  </a:lnTo>
                  <a:lnTo>
                    <a:pt x="973" y="489"/>
                  </a:lnTo>
                  <a:lnTo>
                    <a:pt x="976" y="482"/>
                  </a:lnTo>
                  <a:lnTo>
                    <a:pt x="980" y="468"/>
                  </a:lnTo>
                  <a:lnTo>
                    <a:pt x="980" y="447"/>
                  </a:lnTo>
                  <a:lnTo>
                    <a:pt x="983" y="440"/>
                  </a:lnTo>
                  <a:lnTo>
                    <a:pt x="983" y="176"/>
                  </a:lnTo>
                  <a:lnTo>
                    <a:pt x="980" y="169"/>
                  </a:lnTo>
                  <a:lnTo>
                    <a:pt x="980" y="144"/>
                  </a:lnTo>
                  <a:lnTo>
                    <a:pt x="976" y="130"/>
                  </a:lnTo>
                  <a:lnTo>
                    <a:pt x="973" y="123"/>
                  </a:lnTo>
                  <a:lnTo>
                    <a:pt x="973" y="116"/>
                  </a:lnTo>
                  <a:lnTo>
                    <a:pt x="969" y="109"/>
                  </a:lnTo>
                  <a:lnTo>
                    <a:pt x="966" y="98"/>
                  </a:lnTo>
                  <a:lnTo>
                    <a:pt x="959" y="88"/>
                  </a:lnTo>
                  <a:lnTo>
                    <a:pt x="952" y="81"/>
                  </a:lnTo>
                  <a:lnTo>
                    <a:pt x="948" y="74"/>
                  </a:lnTo>
                  <a:lnTo>
                    <a:pt x="938" y="63"/>
                  </a:lnTo>
                  <a:lnTo>
                    <a:pt x="934" y="56"/>
                  </a:lnTo>
                  <a:lnTo>
                    <a:pt x="927" y="49"/>
                  </a:lnTo>
                  <a:lnTo>
                    <a:pt x="920" y="46"/>
                  </a:lnTo>
                  <a:lnTo>
                    <a:pt x="916" y="39"/>
                  </a:lnTo>
                  <a:lnTo>
                    <a:pt x="902" y="32"/>
                  </a:lnTo>
                  <a:lnTo>
                    <a:pt x="895" y="24"/>
                  </a:lnTo>
                  <a:lnTo>
                    <a:pt x="871" y="10"/>
                  </a:lnTo>
                  <a:lnTo>
                    <a:pt x="857" y="7"/>
                  </a:lnTo>
                  <a:lnTo>
                    <a:pt x="853" y="7"/>
                  </a:lnTo>
                  <a:lnTo>
                    <a:pt x="846" y="3"/>
                  </a:lnTo>
                  <a:lnTo>
                    <a:pt x="832" y="0"/>
                  </a:lnTo>
                  <a:lnTo>
                    <a:pt x="182" y="0"/>
                  </a:lnTo>
                  <a:lnTo>
                    <a:pt x="182" y="21"/>
                  </a:lnTo>
                  <a:lnTo>
                    <a:pt x="801" y="21"/>
                  </a:lnTo>
                  <a:lnTo>
                    <a:pt x="832" y="21"/>
                  </a:lnTo>
                  <a:lnTo>
                    <a:pt x="839" y="24"/>
                  </a:lnTo>
                  <a:lnTo>
                    <a:pt x="846" y="28"/>
                  </a:lnTo>
                  <a:lnTo>
                    <a:pt x="857" y="28"/>
                  </a:lnTo>
                  <a:lnTo>
                    <a:pt x="864" y="32"/>
                  </a:lnTo>
                  <a:lnTo>
                    <a:pt x="881" y="39"/>
                  </a:lnTo>
                  <a:lnTo>
                    <a:pt x="888" y="46"/>
                  </a:lnTo>
                  <a:lnTo>
                    <a:pt x="902" y="53"/>
                  </a:lnTo>
                  <a:lnTo>
                    <a:pt x="906" y="60"/>
                  </a:lnTo>
                  <a:lnTo>
                    <a:pt x="913" y="63"/>
                  </a:lnTo>
                  <a:lnTo>
                    <a:pt x="920" y="70"/>
                  </a:lnTo>
                  <a:lnTo>
                    <a:pt x="923" y="77"/>
                  </a:lnTo>
                  <a:lnTo>
                    <a:pt x="934" y="88"/>
                  </a:lnTo>
                  <a:lnTo>
                    <a:pt x="938" y="95"/>
                  </a:lnTo>
                  <a:lnTo>
                    <a:pt x="945" y="102"/>
                  </a:lnTo>
                  <a:lnTo>
                    <a:pt x="945" y="105"/>
                  </a:lnTo>
                  <a:lnTo>
                    <a:pt x="948" y="116"/>
                  </a:lnTo>
                  <a:lnTo>
                    <a:pt x="952" y="123"/>
                  </a:lnTo>
                  <a:lnTo>
                    <a:pt x="952" y="130"/>
                  </a:lnTo>
                  <a:lnTo>
                    <a:pt x="955" y="137"/>
                  </a:lnTo>
                  <a:lnTo>
                    <a:pt x="959" y="144"/>
                  </a:lnTo>
                  <a:lnTo>
                    <a:pt x="959" y="169"/>
                  </a:lnTo>
                  <a:lnTo>
                    <a:pt x="962" y="183"/>
                  </a:lnTo>
                  <a:lnTo>
                    <a:pt x="962" y="179"/>
                  </a:lnTo>
                  <a:lnTo>
                    <a:pt x="962" y="436"/>
                  </a:lnTo>
                  <a:lnTo>
                    <a:pt x="962" y="433"/>
                  </a:lnTo>
                  <a:lnTo>
                    <a:pt x="959" y="440"/>
                  </a:lnTo>
                  <a:lnTo>
                    <a:pt x="959" y="468"/>
                  </a:lnTo>
                  <a:lnTo>
                    <a:pt x="955" y="475"/>
                  </a:lnTo>
                  <a:lnTo>
                    <a:pt x="952" y="482"/>
                  </a:lnTo>
                  <a:lnTo>
                    <a:pt x="952" y="489"/>
                  </a:lnTo>
                  <a:lnTo>
                    <a:pt x="948" y="496"/>
                  </a:lnTo>
                  <a:lnTo>
                    <a:pt x="945" y="507"/>
                  </a:lnTo>
                  <a:lnTo>
                    <a:pt x="945" y="510"/>
                  </a:lnTo>
                  <a:lnTo>
                    <a:pt x="938" y="517"/>
                  </a:lnTo>
                  <a:lnTo>
                    <a:pt x="934" y="524"/>
                  </a:lnTo>
                  <a:lnTo>
                    <a:pt x="923" y="535"/>
                  </a:lnTo>
                  <a:lnTo>
                    <a:pt x="920" y="542"/>
                  </a:lnTo>
                  <a:lnTo>
                    <a:pt x="913" y="549"/>
                  </a:lnTo>
                  <a:lnTo>
                    <a:pt x="906" y="553"/>
                  </a:lnTo>
                  <a:lnTo>
                    <a:pt x="902" y="560"/>
                  </a:lnTo>
                  <a:lnTo>
                    <a:pt x="888" y="567"/>
                  </a:lnTo>
                  <a:lnTo>
                    <a:pt x="881" y="574"/>
                  </a:lnTo>
                  <a:lnTo>
                    <a:pt x="864" y="581"/>
                  </a:lnTo>
                  <a:lnTo>
                    <a:pt x="857" y="584"/>
                  </a:lnTo>
                  <a:lnTo>
                    <a:pt x="846" y="584"/>
                  </a:lnTo>
                  <a:lnTo>
                    <a:pt x="839" y="588"/>
                  </a:lnTo>
                  <a:lnTo>
                    <a:pt x="832" y="591"/>
                  </a:lnTo>
                  <a:lnTo>
                    <a:pt x="804" y="591"/>
                  </a:lnTo>
                  <a:lnTo>
                    <a:pt x="797" y="595"/>
                  </a:lnTo>
                  <a:lnTo>
                    <a:pt x="801" y="595"/>
                  </a:lnTo>
                  <a:lnTo>
                    <a:pt x="182" y="595"/>
                  </a:lnTo>
                  <a:lnTo>
                    <a:pt x="186" y="595"/>
                  </a:lnTo>
                  <a:lnTo>
                    <a:pt x="172" y="591"/>
                  </a:lnTo>
                  <a:lnTo>
                    <a:pt x="147" y="591"/>
                  </a:lnTo>
                  <a:lnTo>
                    <a:pt x="140" y="588"/>
                  </a:lnTo>
                  <a:lnTo>
                    <a:pt x="133" y="584"/>
                  </a:lnTo>
                  <a:lnTo>
                    <a:pt x="123" y="584"/>
                  </a:lnTo>
                  <a:lnTo>
                    <a:pt x="116" y="581"/>
                  </a:lnTo>
                  <a:lnTo>
                    <a:pt x="98" y="574"/>
                  </a:lnTo>
                  <a:lnTo>
                    <a:pt x="91" y="567"/>
                  </a:lnTo>
                  <a:lnTo>
                    <a:pt x="77" y="560"/>
                  </a:lnTo>
                  <a:lnTo>
                    <a:pt x="74" y="553"/>
                  </a:lnTo>
                  <a:lnTo>
                    <a:pt x="67" y="549"/>
                  </a:lnTo>
                  <a:lnTo>
                    <a:pt x="60" y="542"/>
                  </a:lnTo>
                  <a:lnTo>
                    <a:pt x="56" y="535"/>
                  </a:lnTo>
                  <a:lnTo>
                    <a:pt x="46" y="524"/>
                  </a:lnTo>
                  <a:lnTo>
                    <a:pt x="42" y="517"/>
                  </a:lnTo>
                  <a:lnTo>
                    <a:pt x="35" y="510"/>
                  </a:lnTo>
                  <a:lnTo>
                    <a:pt x="35" y="507"/>
                  </a:lnTo>
                  <a:lnTo>
                    <a:pt x="31" y="496"/>
                  </a:lnTo>
                  <a:lnTo>
                    <a:pt x="28" y="489"/>
                  </a:lnTo>
                  <a:lnTo>
                    <a:pt x="28" y="482"/>
                  </a:lnTo>
                  <a:lnTo>
                    <a:pt x="24" y="475"/>
                  </a:lnTo>
                  <a:lnTo>
                    <a:pt x="21" y="468"/>
                  </a:lnTo>
                  <a:lnTo>
                    <a:pt x="21" y="436"/>
                  </a:lnTo>
                  <a:lnTo>
                    <a:pt x="21" y="179"/>
                  </a:lnTo>
                  <a:lnTo>
                    <a:pt x="21" y="144"/>
                  </a:lnTo>
                  <a:lnTo>
                    <a:pt x="24" y="137"/>
                  </a:lnTo>
                  <a:lnTo>
                    <a:pt x="28" y="130"/>
                  </a:lnTo>
                  <a:lnTo>
                    <a:pt x="28" y="123"/>
                  </a:lnTo>
                  <a:lnTo>
                    <a:pt x="31" y="116"/>
                  </a:lnTo>
                  <a:lnTo>
                    <a:pt x="35" y="105"/>
                  </a:lnTo>
                  <a:lnTo>
                    <a:pt x="35" y="102"/>
                  </a:lnTo>
                  <a:lnTo>
                    <a:pt x="42" y="95"/>
                  </a:lnTo>
                  <a:lnTo>
                    <a:pt x="46" y="88"/>
                  </a:lnTo>
                  <a:lnTo>
                    <a:pt x="56" y="77"/>
                  </a:lnTo>
                  <a:lnTo>
                    <a:pt x="60" y="70"/>
                  </a:lnTo>
                  <a:lnTo>
                    <a:pt x="67" y="63"/>
                  </a:lnTo>
                  <a:lnTo>
                    <a:pt x="74" y="60"/>
                  </a:lnTo>
                  <a:lnTo>
                    <a:pt x="77" y="53"/>
                  </a:lnTo>
                  <a:lnTo>
                    <a:pt x="91" y="46"/>
                  </a:lnTo>
                  <a:lnTo>
                    <a:pt x="98" y="39"/>
                  </a:lnTo>
                  <a:lnTo>
                    <a:pt x="116" y="32"/>
                  </a:lnTo>
                  <a:lnTo>
                    <a:pt x="123" y="28"/>
                  </a:lnTo>
                  <a:lnTo>
                    <a:pt x="133" y="28"/>
                  </a:lnTo>
                  <a:lnTo>
                    <a:pt x="140" y="24"/>
                  </a:lnTo>
                  <a:lnTo>
                    <a:pt x="147" y="21"/>
                  </a:lnTo>
                  <a:lnTo>
                    <a:pt x="182" y="21"/>
                  </a:lnTo>
                  <a:lnTo>
                    <a:pt x="18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5" name="Rectangle 311"/>
            <p:cNvSpPr>
              <a:spLocks noChangeArrowheads="1"/>
            </p:cNvSpPr>
            <p:nvPr/>
          </p:nvSpPr>
          <p:spPr bwMode="auto">
            <a:xfrm>
              <a:off x="759" y="2433"/>
              <a:ext cx="636"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Roue AR</a:t>
              </a:r>
              <a:endParaRPr lang="en-US">
                <a:ea typeface="Times New Roman" pitchFamily="18" charset="0"/>
                <a:cs typeface="Arial" charset="0"/>
              </a:endParaRPr>
            </a:p>
          </p:txBody>
        </p:sp>
        <p:sp>
          <p:nvSpPr>
            <p:cNvPr id="100446" name="Rectangle 310"/>
            <p:cNvSpPr>
              <a:spLocks noChangeArrowheads="1"/>
            </p:cNvSpPr>
            <p:nvPr/>
          </p:nvSpPr>
          <p:spPr bwMode="auto">
            <a:xfrm>
              <a:off x="2016" y="2214"/>
              <a:ext cx="564"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Chaines</a:t>
              </a:r>
              <a:endParaRPr lang="en-US">
                <a:ea typeface="Times New Roman" pitchFamily="18" charset="0"/>
                <a:cs typeface="Arial" charset="0"/>
              </a:endParaRPr>
            </a:p>
          </p:txBody>
        </p:sp>
        <p:sp>
          <p:nvSpPr>
            <p:cNvPr id="100447" name="Rectangle 309"/>
            <p:cNvSpPr>
              <a:spLocks noChangeArrowheads="1"/>
            </p:cNvSpPr>
            <p:nvPr/>
          </p:nvSpPr>
          <p:spPr bwMode="auto">
            <a:xfrm>
              <a:off x="1953" y="2676"/>
              <a:ext cx="576"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Pédales</a:t>
              </a:r>
              <a:endParaRPr lang="en-US">
                <a:ea typeface="Times New Roman" pitchFamily="18" charset="0"/>
                <a:cs typeface="Arial" charset="0"/>
              </a:endParaRPr>
            </a:p>
          </p:txBody>
        </p:sp>
        <p:sp>
          <p:nvSpPr>
            <p:cNvPr id="100448" name="Rectangle 308"/>
            <p:cNvSpPr>
              <a:spLocks noChangeArrowheads="1"/>
            </p:cNvSpPr>
            <p:nvPr/>
          </p:nvSpPr>
          <p:spPr bwMode="auto">
            <a:xfrm>
              <a:off x="3610" y="588"/>
              <a:ext cx="600"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Courroie</a:t>
              </a:r>
              <a:endParaRPr lang="en-US">
                <a:ea typeface="Times New Roman" pitchFamily="18" charset="0"/>
                <a:cs typeface="Arial" charset="0"/>
              </a:endParaRPr>
            </a:p>
          </p:txBody>
        </p:sp>
        <p:sp>
          <p:nvSpPr>
            <p:cNvPr id="100449" name="Rectangle 307"/>
            <p:cNvSpPr>
              <a:spLocks noChangeArrowheads="1"/>
            </p:cNvSpPr>
            <p:nvPr/>
          </p:nvSpPr>
          <p:spPr bwMode="auto">
            <a:xfrm>
              <a:off x="4622" y="1626"/>
              <a:ext cx="492"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Moteur</a:t>
              </a:r>
              <a:endParaRPr lang="en-US">
                <a:ea typeface="Times New Roman" pitchFamily="18" charset="0"/>
                <a:cs typeface="Arial" charset="0"/>
              </a:endParaRPr>
            </a:p>
          </p:txBody>
        </p:sp>
        <p:sp>
          <p:nvSpPr>
            <p:cNvPr id="100450" name="Line 306"/>
            <p:cNvSpPr>
              <a:spLocks noChangeShapeType="1"/>
            </p:cNvSpPr>
            <p:nvPr/>
          </p:nvSpPr>
          <p:spPr bwMode="auto">
            <a:xfrm flipV="1">
              <a:off x="1047" y="1746"/>
              <a:ext cx="66" cy="563"/>
            </a:xfrm>
            <a:prstGeom prst="line">
              <a:avLst/>
            </a:prstGeom>
            <a:noFill/>
            <a:ln w="0">
              <a:solidFill>
                <a:srgbClr val="000000"/>
              </a:solidFill>
              <a:round/>
              <a:headEnd/>
              <a:tailEnd/>
            </a:ln>
          </p:spPr>
          <p:txBody>
            <a:bodyPr/>
            <a:lstStyle/>
            <a:p>
              <a:endParaRPr lang="fr-FR"/>
            </a:p>
          </p:txBody>
        </p:sp>
        <p:sp>
          <p:nvSpPr>
            <p:cNvPr id="100451" name="Freeform 305"/>
            <p:cNvSpPr>
              <a:spLocks/>
            </p:cNvSpPr>
            <p:nvPr/>
          </p:nvSpPr>
          <p:spPr bwMode="auto">
            <a:xfrm>
              <a:off x="1071" y="1746"/>
              <a:ext cx="67" cy="71"/>
            </a:xfrm>
            <a:custGeom>
              <a:avLst/>
              <a:gdLst>
                <a:gd name="T0" fmla="*/ 0 w 67"/>
                <a:gd name="T1" fmla="*/ 64 h 71"/>
                <a:gd name="T2" fmla="*/ 42 w 67"/>
                <a:gd name="T3" fmla="*/ 0 h 71"/>
                <a:gd name="T4" fmla="*/ 67 w 67"/>
                <a:gd name="T5" fmla="*/ 71 h 71"/>
                <a:gd name="T6" fmla="*/ 35 w 67"/>
                <a:gd name="T7" fmla="*/ 32 h 71"/>
                <a:gd name="T8" fmla="*/ 0 w 67"/>
                <a:gd name="T9" fmla="*/ 64 h 71"/>
                <a:gd name="T10" fmla="*/ 0 60000 65536"/>
                <a:gd name="T11" fmla="*/ 0 60000 65536"/>
                <a:gd name="T12" fmla="*/ 0 60000 65536"/>
                <a:gd name="T13" fmla="*/ 0 60000 65536"/>
                <a:gd name="T14" fmla="*/ 0 60000 65536"/>
                <a:gd name="T15" fmla="*/ 0 w 67"/>
                <a:gd name="T16" fmla="*/ 0 h 71"/>
                <a:gd name="T17" fmla="*/ 67 w 67"/>
                <a:gd name="T18" fmla="*/ 71 h 71"/>
              </a:gdLst>
              <a:ahLst/>
              <a:cxnLst>
                <a:cxn ang="T10">
                  <a:pos x="T0" y="T1"/>
                </a:cxn>
                <a:cxn ang="T11">
                  <a:pos x="T2" y="T3"/>
                </a:cxn>
                <a:cxn ang="T12">
                  <a:pos x="T4" y="T5"/>
                </a:cxn>
                <a:cxn ang="T13">
                  <a:pos x="T6" y="T7"/>
                </a:cxn>
                <a:cxn ang="T14">
                  <a:pos x="T8" y="T9"/>
                </a:cxn>
              </a:cxnLst>
              <a:rect l="T15" t="T16" r="T17" b="T18"/>
              <a:pathLst>
                <a:path w="67" h="71">
                  <a:moveTo>
                    <a:pt x="0" y="64"/>
                  </a:moveTo>
                  <a:lnTo>
                    <a:pt x="42" y="0"/>
                  </a:lnTo>
                  <a:lnTo>
                    <a:pt x="67" y="71"/>
                  </a:lnTo>
                  <a:lnTo>
                    <a:pt x="35" y="32"/>
                  </a:lnTo>
                  <a:lnTo>
                    <a:pt x="0" y="64"/>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2" name="Line 304"/>
            <p:cNvSpPr>
              <a:spLocks noChangeShapeType="1"/>
            </p:cNvSpPr>
            <p:nvPr/>
          </p:nvSpPr>
          <p:spPr bwMode="auto">
            <a:xfrm flipV="1">
              <a:off x="2227" y="1767"/>
              <a:ext cx="207" cy="454"/>
            </a:xfrm>
            <a:prstGeom prst="line">
              <a:avLst/>
            </a:prstGeom>
            <a:noFill/>
            <a:ln w="0">
              <a:solidFill>
                <a:srgbClr val="000000"/>
              </a:solidFill>
              <a:round/>
              <a:headEnd/>
              <a:tailEnd/>
            </a:ln>
          </p:spPr>
          <p:txBody>
            <a:bodyPr/>
            <a:lstStyle/>
            <a:p>
              <a:endParaRPr lang="fr-FR"/>
            </a:p>
          </p:txBody>
        </p:sp>
        <p:sp>
          <p:nvSpPr>
            <p:cNvPr id="100453" name="Freeform 303"/>
            <p:cNvSpPr>
              <a:spLocks/>
            </p:cNvSpPr>
            <p:nvPr/>
          </p:nvSpPr>
          <p:spPr bwMode="auto">
            <a:xfrm>
              <a:off x="2378" y="1767"/>
              <a:ext cx="59" cy="74"/>
            </a:xfrm>
            <a:custGeom>
              <a:avLst/>
              <a:gdLst>
                <a:gd name="T0" fmla="*/ 0 w 59"/>
                <a:gd name="T1" fmla="*/ 50 h 74"/>
                <a:gd name="T2" fmla="*/ 56 w 59"/>
                <a:gd name="T3" fmla="*/ 0 h 74"/>
                <a:gd name="T4" fmla="*/ 59 w 59"/>
                <a:gd name="T5" fmla="*/ 74 h 74"/>
                <a:gd name="T6" fmla="*/ 42 w 59"/>
                <a:gd name="T7" fmla="*/ 32 h 74"/>
                <a:gd name="T8" fmla="*/ 0 w 59"/>
                <a:gd name="T9" fmla="*/ 50 h 74"/>
                <a:gd name="T10" fmla="*/ 0 60000 65536"/>
                <a:gd name="T11" fmla="*/ 0 60000 65536"/>
                <a:gd name="T12" fmla="*/ 0 60000 65536"/>
                <a:gd name="T13" fmla="*/ 0 60000 65536"/>
                <a:gd name="T14" fmla="*/ 0 60000 65536"/>
                <a:gd name="T15" fmla="*/ 0 w 59"/>
                <a:gd name="T16" fmla="*/ 0 h 74"/>
                <a:gd name="T17" fmla="*/ 59 w 59"/>
                <a:gd name="T18" fmla="*/ 74 h 74"/>
              </a:gdLst>
              <a:ahLst/>
              <a:cxnLst>
                <a:cxn ang="T10">
                  <a:pos x="T0" y="T1"/>
                </a:cxn>
                <a:cxn ang="T11">
                  <a:pos x="T2" y="T3"/>
                </a:cxn>
                <a:cxn ang="T12">
                  <a:pos x="T4" y="T5"/>
                </a:cxn>
                <a:cxn ang="T13">
                  <a:pos x="T6" y="T7"/>
                </a:cxn>
                <a:cxn ang="T14">
                  <a:pos x="T8" y="T9"/>
                </a:cxn>
              </a:cxnLst>
              <a:rect l="T15" t="T16" r="T17" b="T18"/>
              <a:pathLst>
                <a:path w="59" h="74">
                  <a:moveTo>
                    <a:pt x="0" y="50"/>
                  </a:moveTo>
                  <a:lnTo>
                    <a:pt x="56" y="0"/>
                  </a:lnTo>
                  <a:lnTo>
                    <a:pt x="59" y="74"/>
                  </a:lnTo>
                  <a:lnTo>
                    <a:pt x="42" y="32"/>
                  </a:lnTo>
                  <a:lnTo>
                    <a:pt x="0" y="5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4" name="Line 302"/>
            <p:cNvSpPr>
              <a:spLocks noChangeShapeType="1"/>
            </p:cNvSpPr>
            <p:nvPr/>
          </p:nvSpPr>
          <p:spPr bwMode="auto">
            <a:xfrm>
              <a:off x="4105" y="831"/>
              <a:ext cx="204" cy="341"/>
            </a:xfrm>
            <a:prstGeom prst="line">
              <a:avLst/>
            </a:prstGeom>
            <a:noFill/>
            <a:ln w="0">
              <a:solidFill>
                <a:srgbClr val="000000"/>
              </a:solidFill>
              <a:round/>
              <a:headEnd/>
              <a:tailEnd/>
            </a:ln>
          </p:spPr>
          <p:txBody>
            <a:bodyPr/>
            <a:lstStyle/>
            <a:p>
              <a:endParaRPr lang="fr-FR"/>
            </a:p>
          </p:txBody>
        </p:sp>
        <p:sp>
          <p:nvSpPr>
            <p:cNvPr id="100455" name="Freeform 301"/>
            <p:cNvSpPr>
              <a:spLocks/>
            </p:cNvSpPr>
            <p:nvPr/>
          </p:nvSpPr>
          <p:spPr bwMode="auto">
            <a:xfrm>
              <a:off x="4246" y="1098"/>
              <a:ext cx="63" cy="74"/>
            </a:xfrm>
            <a:custGeom>
              <a:avLst/>
              <a:gdLst>
                <a:gd name="T0" fmla="*/ 60 w 63"/>
                <a:gd name="T1" fmla="*/ 0 h 74"/>
                <a:gd name="T2" fmla="*/ 63 w 63"/>
                <a:gd name="T3" fmla="*/ 74 h 74"/>
                <a:gd name="T4" fmla="*/ 0 w 63"/>
                <a:gd name="T5" fmla="*/ 36 h 74"/>
                <a:gd name="T6" fmla="*/ 46 w 63"/>
                <a:gd name="T7" fmla="*/ 46 h 74"/>
                <a:gd name="T8" fmla="*/ 60 w 63"/>
                <a:gd name="T9" fmla="*/ 0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60" y="0"/>
                  </a:moveTo>
                  <a:lnTo>
                    <a:pt x="63" y="74"/>
                  </a:lnTo>
                  <a:lnTo>
                    <a:pt x="0" y="36"/>
                  </a:lnTo>
                  <a:lnTo>
                    <a:pt x="46" y="46"/>
                  </a:lnTo>
                  <a:lnTo>
                    <a:pt x="60"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6" name="Rectangle 300"/>
            <p:cNvSpPr>
              <a:spLocks noChangeArrowheads="1"/>
            </p:cNvSpPr>
            <p:nvPr/>
          </p:nvSpPr>
          <p:spPr bwMode="auto">
            <a:xfrm>
              <a:off x="4288" y="183"/>
              <a:ext cx="1128"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Objet de l'étude  </a:t>
              </a:r>
              <a:endParaRPr lang="en-US">
                <a:ea typeface="Times New Roman" pitchFamily="18" charset="0"/>
                <a:cs typeface="Arial" charset="0"/>
              </a:endParaRPr>
            </a:p>
          </p:txBody>
        </p:sp>
        <p:sp>
          <p:nvSpPr>
            <p:cNvPr id="100457" name="Line 299"/>
            <p:cNvSpPr>
              <a:spLocks noChangeShapeType="1"/>
            </p:cNvSpPr>
            <p:nvPr/>
          </p:nvSpPr>
          <p:spPr bwMode="auto">
            <a:xfrm flipH="1">
              <a:off x="4976" y="373"/>
              <a:ext cx="85" cy="792"/>
            </a:xfrm>
            <a:prstGeom prst="line">
              <a:avLst/>
            </a:prstGeom>
            <a:noFill/>
            <a:ln w="0">
              <a:solidFill>
                <a:srgbClr val="000000"/>
              </a:solidFill>
              <a:round/>
              <a:headEnd/>
              <a:tailEnd/>
            </a:ln>
          </p:spPr>
          <p:txBody>
            <a:bodyPr/>
            <a:lstStyle/>
            <a:p>
              <a:endParaRPr lang="fr-FR"/>
            </a:p>
          </p:txBody>
        </p:sp>
        <p:sp>
          <p:nvSpPr>
            <p:cNvPr id="100458" name="Freeform 298"/>
            <p:cNvSpPr>
              <a:spLocks/>
            </p:cNvSpPr>
            <p:nvPr/>
          </p:nvSpPr>
          <p:spPr bwMode="auto">
            <a:xfrm>
              <a:off x="4952" y="1095"/>
              <a:ext cx="67" cy="70"/>
            </a:xfrm>
            <a:custGeom>
              <a:avLst/>
              <a:gdLst>
                <a:gd name="T0" fmla="*/ 67 w 67"/>
                <a:gd name="T1" fmla="*/ 7 h 70"/>
                <a:gd name="T2" fmla="*/ 24 w 67"/>
                <a:gd name="T3" fmla="*/ 70 h 70"/>
                <a:gd name="T4" fmla="*/ 0 w 67"/>
                <a:gd name="T5" fmla="*/ 0 h 70"/>
                <a:gd name="T6" fmla="*/ 28 w 67"/>
                <a:gd name="T7" fmla="*/ 35 h 70"/>
                <a:gd name="T8" fmla="*/ 67 w 67"/>
                <a:gd name="T9" fmla="*/ 7 h 70"/>
                <a:gd name="T10" fmla="*/ 0 60000 65536"/>
                <a:gd name="T11" fmla="*/ 0 60000 65536"/>
                <a:gd name="T12" fmla="*/ 0 60000 65536"/>
                <a:gd name="T13" fmla="*/ 0 60000 65536"/>
                <a:gd name="T14" fmla="*/ 0 60000 65536"/>
                <a:gd name="T15" fmla="*/ 0 w 67"/>
                <a:gd name="T16" fmla="*/ 0 h 70"/>
                <a:gd name="T17" fmla="*/ 67 w 67"/>
                <a:gd name="T18" fmla="*/ 70 h 70"/>
              </a:gdLst>
              <a:ahLst/>
              <a:cxnLst>
                <a:cxn ang="T10">
                  <a:pos x="T0" y="T1"/>
                </a:cxn>
                <a:cxn ang="T11">
                  <a:pos x="T2" y="T3"/>
                </a:cxn>
                <a:cxn ang="T12">
                  <a:pos x="T4" y="T5"/>
                </a:cxn>
                <a:cxn ang="T13">
                  <a:pos x="T6" y="T7"/>
                </a:cxn>
                <a:cxn ang="T14">
                  <a:pos x="T8" y="T9"/>
                </a:cxn>
              </a:cxnLst>
              <a:rect l="T15" t="T16" r="T17" b="T18"/>
              <a:pathLst>
                <a:path w="67" h="70">
                  <a:moveTo>
                    <a:pt x="67" y="7"/>
                  </a:moveTo>
                  <a:lnTo>
                    <a:pt x="24" y="70"/>
                  </a:lnTo>
                  <a:lnTo>
                    <a:pt x="0" y="0"/>
                  </a:lnTo>
                  <a:lnTo>
                    <a:pt x="28" y="35"/>
                  </a:lnTo>
                  <a:lnTo>
                    <a:pt x="67" y="7"/>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9" name="Freeform 297"/>
            <p:cNvSpPr>
              <a:spLocks/>
            </p:cNvSpPr>
            <p:nvPr/>
          </p:nvSpPr>
          <p:spPr bwMode="auto">
            <a:xfrm>
              <a:off x="1580" y="271"/>
              <a:ext cx="43" cy="627"/>
            </a:xfrm>
            <a:custGeom>
              <a:avLst/>
              <a:gdLst>
                <a:gd name="T0" fmla="*/ 0 w 43"/>
                <a:gd name="T1" fmla="*/ 606 h 627"/>
                <a:gd name="T2" fmla="*/ 0 w 43"/>
                <a:gd name="T3" fmla="*/ 613 h 627"/>
                <a:gd name="T4" fmla="*/ 7 w 43"/>
                <a:gd name="T5" fmla="*/ 620 h 627"/>
                <a:gd name="T6" fmla="*/ 14 w 43"/>
                <a:gd name="T7" fmla="*/ 627 h 627"/>
                <a:gd name="T8" fmla="*/ 28 w 43"/>
                <a:gd name="T9" fmla="*/ 627 h 627"/>
                <a:gd name="T10" fmla="*/ 35 w 43"/>
                <a:gd name="T11" fmla="*/ 620 h 627"/>
                <a:gd name="T12" fmla="*/ 43 w 43"/>
                <a:gd name="T13" fmla="*/ 613 h 627"/>
                <a:gd name="T14" fmla="*/ 43 w 43"/>
                <a:gd name="T15" fmla="*/ 14 h 627"/>
                <a:gd name="T16" fmla="*/ 35 w 43"/>
                <a:gd name="T17" fmla="*/ 7 h 627"/>
                <a:gd name="T18" fmla="*/ 28 w 43"/>
                <a:gd name="T19" fmla="*/ 0 h 627"/>
                <a:gd name="T20" fmla="*/ 14 w 43"/>
                <a:gd name="T21" fmla="*/ 0 h 627"/>
                <a:gd name="T22" fmla="*/ 7 w 43"/>
                <a:gd name="T23" fmla="*/ 7 h 627"/>
                <a:gd name="T24" fmla="*/ 0 w 43"/>
                <a:gd name="T25" fmla="*/ 14 h 627"/>
                <a:gd name="T26" fmla="*/ 0 w 43"/>
                <a:gd name="T27" fmla="*/ 21 h 627"/>
                <a:gd name="T28" fmla="*/ 0 w 43"/>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627"/>
                <a:gd name="T47" fmla="*/ 43 w 43"/>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627">
                  <a:moveTo>
                    <a:pt x="0" y="606"/>
                  </a:moveTo>
                  <a:lnTo>
                    <a:pt x="0" y="613"/>
                  </a:lnTo>
                  <a:lnTo>
                    <a:pt x="7" y="620"/>
                  </a:lnTo>
                  <a:lnTo>
                    <a:pt x="14" y="627"/>
                  </a:lnTo>
                  <a:lnTo>
                    <a:pt x="28" y="627"/>
                  </a:lnTo>
                  <a:lnTo>
                    <a:pt x="35" y="620"/>
                  </a:lnTo>
                  <a:lnTo>
                    <a:pt x="43" y="613"/>
                  </a:lnTo>
                  <a:lnTo>
                    <a:pt x="43"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0" name="Freeform 296"/>
            <p:cNvSpPr>
              <a:spLocks/>
            </p:cNvSpPr>
            <p:nvPr/>
          </p:nvSpPr>
          <p:spPr bwMode="auto">
            <a:xfrm>
              <a:off x="1788" y="271"/>
              <a:ext cx="42" cy="627"/>
            </a:xfrm>
            <a:custGeom>
              <a:avLst/>
              <a:gdLst>
                <a:gd name="T0" fmla="*/ 0 w 42"/>
                <a:gd name="T1" fmla="*/ 606 h 627"/>
                <a:gd name="T2" fmla="*/ 0 w 42"/>
                <a:gd name="T3" fmla="*/ 613 h 627"/>
                <a:gd name="T4" fmla="*/ 7 w 42"/>
                <a:gd name="T5" fmla="*/ 620 h 627"/>
                <a:gd name="T6" fmla="*/ 14 w 42"/>
                <a:gd name="T7" fmla="*/ 627 h 627"/>
                <a:gd name="T8" fmla="*/ 28 w 42"/>
                <a:gd name="T9" fmla="*/ 627 h 627"/>
                <a:gd name="T10" fmla="*/ 35 w 42"/>
                <a:gd name="T11" fmla="*/ 620 h 627"/>
                <a:gd name="T12" fmla="*/ 42 w 42"/>
                <a:gd name="T13" fmla="*/ 613 h 627"/>
                <a:gd name="T14" fmla="*/ 42 w 42"/>
                <a:gd name="T15" fmla="*/ 14 h 627"/>
                <a:gd name="T16" fmla="*/ 35 w 42"/>
                <a:gd name="T17" fmla="*/ 7 h 627"/>
                <a:gd name="T18" fmla="*/ 28 w 42"/>
                <a:gd name="T19" fmla="*/ 0 h 627"/>
                <a:gd name="T20" fmla="*/ 14 w 42"/>
                <a:gd name="T21" fmla="*/ 0 h 627"/>
                <a:gd name="T22" fmla="*/ 7 w 42"/>
                <a:gd name="T23" fmla="*/ 7 h 627"/>
                <a:gd name="T24" fmla="*/ 0 w 42"/>
                <a:gd name="T25" fmla="*/ 14 h 627"/>
                <a:gd name="T26" fmla="*/ 0 w 42"/>
                <a:gd name="T27" fmla="*/ 21 h 627"/>
                <a:gd name="T28" fmla="*/ 0 w 42"/>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7"/>
                <a:gd name="T47" fmla="*/ 42 w 42"/>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7">
                  <a:moveTo>
                    <a:pt x="0" y="606"/>
                  </a:moveTo>
                  <a:lnTo>
                    <a:pt x="0" y="613"/>
                  </a:lnTo>
                  <a:lnTo>
                    <a:pt x="7" y="620"/>
                  </a:lnTo>
                  <a:lnTo>
                    <a:pt x="14" y="627"/>
                  </a:lnTo>
                  <a:lnTo>
                    <a:pt x="28" y="627"/>
                  </a:lnTo>
                  <a:lnTo>
                    <a:pt x="35" y="620"/>
                  </a:lnTo>
                  <a:lnTo>
                    <a:pt x="42" y="613"/>
                  </a:lnTo>
                  <a:lnTo>
                    <a:pt x="42"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1" name="Freeform 295"/>
            <p:cNvSpPr>
              <a:spLocks/>
            </p:cNvSpPr>
            <p:nvPr/>
          </p:nvSpPr>
          <p:spPr bwMode="auto">
            <a:xfrm>
              <a:off x="1580" y="855"/>
              <a:ext cx="250" cy="43"/>
            </a:xfrm>
            <a:custGeom>
              <a:avLst/>
              <a:gdLst>
                <a:gd name="T0" fmla="*/ 21 w 250"/>
                <a:gd name="T1" fmla="*/ 0 h 43"/>
                <a:gd name="T2" fmla="*/ 14 w 250"/>
                <a:gd name="T3" fmla="*/ 0 h 43"/>
                <a:gd name="T4" fmla="*/ 7 w 250"/>
                <a:gd name="T5" fmla="*/ 8 h 43"/>
                <a:gd name="T6" fmla="*/ 0 w 250"/>
                <a:gd name="T7" fmla="*/ 15 h 43"/>
                <a:gd name="T8" fmla="*/ 0 w 250"/>
                <a:gd name="T9" fmla="*/ 29 h 43"/>
                <a:gd name="T10" fmla="*/ 7 w 250"/>
                <a:gd name="T11" fmla="*/ 36 h 43"/>
                <a:gd name="T12" fmla="*/ 14 w 250"/>
                <a:gd name="T13" fmla="*/ 43 h 43"/>
                <a:gd name="T14" fmla="*/ 236 w 250"/>
                <a:gd name="T15" fmla="*/ 43 h 43"/>
                <a:gd name="T16" fmla="*/ 243 w 250"/>
                <a:gd name="T17" fmla="*/ 36 h 43"/>
                <a:gd name="T18" fmla="*/ 250 w 250"/>
                <a:gd name="T19" fmla="*/ 29 h 43"/>
                <a:gd name="T20" fmla="*/ 250 w 250"/>
                <a:gd name="T21" fmla="*/ 15 h 43"/>
                <a:gd name="T22" fmla="*/ 243 w 250"/>
                <a:gd name="T23" fmla="*/ 8 h 43"/>
                <a:gd name="T24" fmla="*/ 236 w 250"/>
                <a:gd name="T25" fmla="*/ 0 h 43"/>
                <a:gd name="T26" fmla="*/ 229 w 250"/>
                <a:gd name="T27" fmla="*/ 0 h 43"/>
                <a:gd name="T28" fmla="*/ 21 w 250"/>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3"/>
                <a:gd name="T47" fmla="*/ 250 w 250"/>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3">
                  <a:moveTo>
                    <a:pt x="21" y="0"/>
                  </a:moveTo>
                  <a:lnTo>
                    <a:pt x="14" y="0"/>
                  </a:lnTo>
                  <a:lnTo>
                    <a:pt x="7" y="8"/>
                  </a:lnTo>
                  <a:lnTo>
                    <a:pt x="0" y="15"/>
                  </a:lnTo>
                  <a:lnTo>
                    <a:pt x="0" y="29"/>
                  </a:lnTo>
                  <a:lnTo>
                    <a:pt x="7" y="36"/>
                  </a:lnTo>
                  <a:lnTo>
                    <a:pt x="14" y="43"/>
                  </a:lnTo>
                  <a:lnTo>
                    <a:pt x="236" y="43"/>
                  </a:lnTo>
                  <a:lnTo>
                    <a:pt x="243" y="36"/>
                  </a:lnTo>
                  <a:lnTo>
                    <a:pt x="250" y="29"/>
                  </a:lnTo>
                  <a:lnTo>
                    <a:pt x="250" y="15"/>
                  </a:lnTo>
                  <a:lnTo>
                    <a:pt x="243" y="8"/>
                  </a:lnTo>
                  <a:lnTo>
                    <a:pt x="236" y="0"/>
                  </a:lnTo>
                  <a:lnTo>
                    <a:pt x="229"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2" name="Freeform 294"/>
            <p:cNvSpPr>
              <a:spLocks/>
            </p:cNvSpPr>
            <p:nvPr/>
          </p:nvSpPr>
          <p:spPr bwMode="auto">
            <a:xfrm>
              <a:off x="1580" y="271"/>
              <a:ext cx="250" cy="42"/>
            </a:xfrm>
            <a:custGeom>
              <a:avLst/>
              <a:gdLst>
                <a:gd name="T0" fmla="*/ 21 w 250"/>
                <a:gd name="T1" fmla="*/ 0 h 42"/>
                <a:gd name="T2" fmla="*/ 14 w 250"/>
                <a:gd name="T3" fmla="*/ 0 h 42"/>
                <a:gd name="T4" fmla="*/ 7 w 250"/>
                <a:gd name="T5" fmla="*/ 7 h 42"/>
                <a:gd name="T6" fmla="*/ 0 w 250"/>
                <a:gd name="T7" fmla="*/ 14 h 42"/>
                <a:gd name="T8" fmla="*/ 0 w 250"/>
                <a:gd name="T9" fmla="*/ 28 h 42"/>
                <a:gd name="T10" fmla="*/ 7 w 250"/>
                <a:gd name="T11" fmla="*/ 35 h 42"/>
                <a:gd name="T12" fmla="*/ 14 w 250"/>
                <a:gd name="T13" fmla="*/ 42 h 42"/>
                <a:gd name="T14" fmla="*/ 236 w 250"/>
                <a:gd name="T15" fmla="*/ 42 h 42"/>
                <a:gd name="T16" fmla="*/ 243 w 250"/>
                <a:gd name="T17" fmla="*/ 35 h 42"/>
                <a:gd name="T18" fmla="*/ 250 w 250"/>
                <a:gd name="T19" fmla="*/ 28 h 42"/>
                <a:gd name="T20" fmla="*/ 250 w 250"/>
                <a:gd name="T21" fmla="*/ 14 h 42"/>
                <a:gd name="T22" fmla="*/ 243 w 250"/>
                <a:gd name="T23" fmla="*/ 7 h 42"/>
                <a:gd name="T24" fmla="*/ 236 w 250"/>
                <a:gd name="T25" fmla="*/ 0 h 42"/>
                <a:gd name="T26" fmla="*/ 229 w 250"/>
                <a:gd name="T27" fmla="*/ 0 h 42"/>
                <a:gd name="T28" fmla="*/ 21 w 250"/>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2"/>
                <a:gd name="T47" fmla="*/ 250 w 250"/>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2">
                  <a:moveTo>
                    <a:pt x="21" y="0"/>
                  </a:moveTo>
                  <a:lnTo>
                    <a:pt x="14" y="0"/>
                  </a:lnTo>
                  <a:lnTo>
                    <a:pt x="7" y="7"/>
                  </a:lnTo>
                  <a:lnTo>
                    <a:pt x="0" y="14"/>
                  </a:lnTo>
                  <a:lnTo>
                    <a:pt x="0" y="28"/>
                  </a:lnTo>
                  <a:lnTo>
                    <a:pt x="7" y="35"/>
                  </a:lnTo>
                  <a:lnTo>
                    <a:pt x="14" y="42"/>
                  </a:lnTo>
                  <a:lnTo>
                    <a:pt x="236" y="42"/>
                  </a:lnTo>
                  <a:lnTo>
                    <a:pt x="243" y="35"/>
                  </a:lnTo>
                  <a:lnTo>
                    <a:pt x="250" y="28"/>
                  </a:lnTo>
                  <a:lnTo>
                    <a:pt x="250" y="14"/>
                  </a:lnTo>
                  <a:lnTo>
                    <a:pt x="243" y="7"/>
                  </a:lnTo>
                  <a:lnTo>
                    <a:pt x="236" y="0"/>
                  </a:lnTo>
                  <a:lnTo>
                    <a:pt x="229"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3" name="Rectangle 293"/>
            <p:cNvSpPr>
              <a:spLocks noChangeArrowheads="1"/>
            </p:cNvSpPr>
            <p:nvPr/>
          </p:nvSpPr>
          <p:spPr bwMode="auto">
            <a:xfrm>
              <a:off x="1682" y="169"/>
              <a:ext cx="42" cy="83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4" name="Rectangle 292"/>
            <p:cNvSpPr>
              <a:spLocks noChangeArrowheads="1"/>
            </p:cNvSpPr>
            <p:nvPr/>
          </p:nvSpPr>
          <p:spPr bwMode="auto">
            <a:xfrm>
              <a:off x="1580" y="915"/>
              <a:ext cx="250" cy="43"/>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5" name="Rectangle 291"/>
            <p:cNvSpPr>
              <a:spLocks noChangeArrowheads="1"/>
            </p:cNvSpPr>
            <p:nvPr/>
          </p:nvSpPr>
          <p:spPr bwMode="auto">
            <a:xfrm>
              <a:off x="1580" y="208"/>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6" name="Rectangle 290"/>
            <p:cNvSpPr>
              <a:spLocks noChangeArrowheads="1"/>
            </p:cNvSpPr>
            <p:nvPr/>
          </p:nvSpPr>
          <p:spPr bwMode="auto">
            <a:xfrm>
              <a:off x="1682" y="1000"/>
              <a:ext cx="42" cy="746"/>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7" name="Rectangle 289"/>
            <p:cNvSpPr>
              <a:spLocks noChangeArrowheads="1"/>
            </p:cNvSpPr>
            <p:nvPr/>
          </p:nvSpPr>
          <p:spPr bwMode="auto">
            <a:xfrm>
              <a:off x="2866" y="28"/>
              <a:ext cx="210" cy="838"/>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468" name="Line 288"/>
            <p:cNvSpPr>
              <a:spLocks noChangeShapeType="1"/>
            </p:cNvSpPr>
            <p:nvPr/>
          </p:nvSpPr>
          <p:spPr bwMode="auto">
            <a:xfrm>
              <a:off x="2961" y="28"/>
              <a:ext cx="112" cy="113"/>
            </a:xfrm>
            <a:prstGeom prst="line">
              <a:avLst/>
            </a:prstGeom>
            <a:noFill/>
            <a:ln w="0">
              <a:solidFill>
                <a:srgbClr val="000000"/>
              </a:solidFill>
              <a:round/>
              <a:headEnd/>
              <a:tailEnd/>
            </a:ln>
          </p:spPr>
          <p:txBody>
            <a:bodyPr/>
            <a:lstStyle/>
            <a:p>
              <a:endParaRPr lang="fr-FR"/>
            </a:p>
          </p:txBody>
        </p:sp>
        <p:sp>
          <p:nvSpPr>
            <p:cNvPr id="100469" name="Line 287"/>
            <p:cNvSpPr>
              <a:spLocks noChangeShapeType="1"/>
            </p:cNvSpPr>
            <p:nvPr/>
          </p:nvSpPr>
          <p:spPr bwMode="auto">
            <a:xfrm>
              <a:off x="2866" y="46"/>
              <a:ext cx="207" cy="207"/>
            </a:xfrm>
            <a:prstGeom prst="line">
              <a:avLst/>
            </a:prstGeom>
            <a:noFill/>
            <a:ln w="0">
              <a:solidFill>
                <a:srgbClr val="000000"/>
              </a:solidFill>
              <a:round/>
              <a:headEnd/>
              <a:tailEnd/>
            </a:ln>
          </p:spPr>
          <p:txBody>
            <a:bodyPr/>
            <a:lstStyle/>
            <a:p>
              <a:endParaRPr lang="fr-FR"/>
            </a:p>
          </p:txBody>
        </p:sp>
        <p:sp>
          <p:nvSpPr>
            <p:cNvPr id="100470" name="Line 286"/>
            <p:cNvSpPr>
              <a:spLocks noChangeShapeType="1"/>
            </p:cNvSpPr>
            <p:nvPr/>
          </p:nvSpPr>
          <p:spPr bwMode="auto">
            <a:xfrm>
              <a:off x="2866" y="158"/>
              <a:ext cx="207" cy="208"/>
            </a:xfrm>
            <a:prstGeom prst="line">
              <a:avLst/>
            </a:prstGeom>
            <a:noFill/>
            <a:ln w="0">
              <a:solidFill>
                <a:srgbClr val="000000"/>
              </a:solidFill>
              <a:round/>
              <a:headEnd/>
              <a:tailEnd/>
            </a:ln>
          </p:spPr>
          <p:txBody>
            <a:bodyPr/>
            <a:lstStyle/>
            <a:p>
              <a:endParaRPr lang="fr-FR"/>
            </a:p>
          </p:txBody>
        </p:sp>
        <p:sp>
          <p:nvSpPr>
            <p:cNvPr id="100471" name="Line 285"/>
            <p:cNvSpPr>
              <a:spLocks noChangeShapeType="1"/>
            </p:cNvSpPr>
            <p:nvPr/>
          </p:nvSpPr>
          <p:spPr bwMode="auto">
            <a:xfrm>
              <a:off x="2866" y="271"/>
              <a:ext cx="207" cy="208"/>
            </a:xfrm>
            <a:prstGeom prst="line">
              <a:avLst/>
            </a:prstGeom>
            <a:noFill/>
            <a:ln w="0">
              <a:solidFill>
                <a:srgbClr val="000000"/>
              </a:solidFill>
              <a:round/>
              <a:headEnd/>
              <a:tailEnd/>
            </a:ln>
          </p:spPr>
          <p:txBody>
            <a:bodyPr/>
            <a:lstStyle/>
            <a:p>
              <a:endParaRPr lang="fr-FR"/>
            </a:p>
          </p:txBody>
        </p:sp>
        <p:sp>
          <p:nvSpPr>
            <p:cNvPr id="100472" name="Line 284"/>
            <p:cNvSpPr>
              <a:spLocks noChangeShapeType="1"/>
            </p:cNvSpPr>
            <p:nvPr/>
          </p:nvSpPr>
          <p:spPr bwMode="auto">
            <a:xfrm>
              <a:off x="2866" y="380"/>
              <a:ext cx="207" cy="208"/>
            </a:xfrm>
            <a:prstGeom prst="line">
              <a:avLst/>
            </a:prstGeom>
            <a:noFill/>
            <a:ln w="0">
              <a:solidFill>
                <a:srgbClr val="000000"/>
              </a:solidFill>
              <a:round/>
              <a:headEnd/>
              <a:tailEnd/>
            </a:ln>
          </p:spPr>
          <p:txBody>
            <a:bodyPr/>
            <a:lstStyle/>
            <a:p>
              <a:endParaRPr lang="fr-FR"/>
            </a:p>
          </p:txBody>
        </p:sp>
        <p:sp>
          <p:nvSpPr>
            <p:cNvPr id="100473" name="Line 283"/>
            <p:cNvSpPr>
              <a:spLocks noChangeShapeType="1"/>
            </p:cNvSpPr>
            <p:nvPr/>
          </p:nvSpPr>
          <p:spPr bwMode="auto">
            <a:xfrm>
              <a:off x="2866" y="493"/>
              <a:ext cx="207" cy="208"/>
            </a:xfrm>
            <a:prstGeom prst="line">
              <a:avLst/>
            </a:prstGeom>
            <a:noFill/>
            <a:ln w="0">
              <a:solidFill>
                <a:srgbClr val="000000"/>
              </a:solidFill>
              <a:round/>
              <a:headEnd/>
              <a:tailEnd/>
            </a:ln>
          </p:spPr>
          <p:txBody>
            <a:bodyPr/>
            <a:lstStyle/>
            <a:p>
              <a:endParaRPr lang="fr-FR"/>
            </a:p>
          </p:txBody>
        </p:sp>
        <p:sp>
          <p:nvSpPr>
            <p:cNvPr id="100474" name="Line 282"/>
            <p:cNvSpPr>
              <a:spLocks noChangeShapeType="1"/>
            </p:cNvSpPr>
            <p:nvPr/>
          </p:nvSpPr>
          <p:spPr bwMode="auto">
            <a:xfrm>
              <a:off x="2866" y="606"/>
              <a:ext cx="207" cy="207"/>
            </a:xfrm>
            <a:prstGeom prst="line">
              <a:avLst/>
            </a:prstGeom>
            <a:noFill/>
            <a:ln w="0">
              <a:solidFill>
                <a:srgbClr val="000000"/>
              </a:solidFill>
              <a:round/>
              <a:headEnd/>
              <a:tailEnd/>
            </a:ln>
          </p:spPr>
          <p:txBody>
            <a:bodyPr/>
            <a:lstStyle/>
            <a:p>
              <a:endParaRPr lang="fr-FR"/>
            </a:p>
          </p:txBody>
        </p:sp>
        <p:sp>
          <p:nvSpPr>
            <p:cNvPr id="100475" name="Line 281"/>
            <p:cNvSpPr>
              <a:spLocks noChangeShapeType="1"/>
            </p:cNvSpPr>
            <p:nvPr/>
          </p:nvSpPr>
          <p:spPr bwMode="auto">
            <a:xfrm>
              <a:off x="2866" y="718"/>
              <a:ext cx="144" cy="145"/>
            </a:xfrm>
            <a:prstGeom prst="line">
              <a:avLst/>
            </a:prstGeom>
            <a:noFill/>
            <a:ln w="0">
              <a:solidFill>
                <a:srgbClr val="000000"/>
              </a:solidFill>
              <a:round/>
              <a:headEnd/>
              <a:tailEnd/>
            </a:ln>
          </p:spPr>
          <p:txBody>
            <a:bodyPr/>
            <a:lstStyle/>
            <a:p>
              <a:endParaRPr lang="fr-FR"/>
            </a:p>
          </p:txBody>
        </p:sp>
        <p:sp>
          <p:nvSpPr>
            <p:cNvPr id="100476" name="Line 280"/>
            <p:cNvSpPr>
              <a:spLocks noChangeShapeType="1"/>
            </p:cNvSpPr>
            <p:nvPr/>
          </p:nvSpPr>
          <p:spPr bwMode="auto">
            <a:xfrm>
              <a:off x="2866" y="831"/>
              <a:ext cx="31" cy="32"/>
            </a:xfrm>
            <a:prstGeom prst="line">
              <a:avLst/>
            </a:prstGeom>
            <a:noFill/>
            <a:ln w="0">
              <a:solidFill>
                <a:srgbClr val="000000"/>
              </a:solidFill>
              <a:round/>
              <a:headEnd/>
              <a:tailEnd/>
            </a:ln>
          </p:spPr>
          <p:txBody>
            <a:bodyPr/>
            <a:lstStyle/>
            <a:p>
              <a:endParaRPr lang="fr-FR"/>
            </a:p>
          </p:txBody>
        </p:sp>
        <p:sp>
          <p:nvSpPr>
            <p:cNvPr id="100477" name="Freeform 279"/>
            <p:cNvSpPr>
              <a:spLocks/>
            </p:cNvSpPr>
            <p:nvPr/>
          </p:nvSpPr>
          <p:spPr bwMode="auto">
            <a:xfrm>
              <a:off x="3052" y="426"/>
              <a:ext cx="207" cy="42"/>
            </a:xfrm>
            <a:custGeom>
              <a:avLst/>
              <a:gdLst>
                <a:gd name="T0" fmla="*/ 186 w 207"/>
                <a:gd name="T1" fmla="*/ 42 h 42"/>
                <a:gd name="T2" fmla="*/ 193 w 207"/>
                <a:gd name="T3" fmla="*/ 42 h 42"/>
                <a:gd name="T4" fmla="*/ 200 w 207"/>
                <a:gd name="T5" fmla="*/ 35 h 42"/>
                <a:gd name="T6" fmla="*/ 207 w 207"/>
                <a:gd name="T7" fmla="*/ 28 h 42"/>
                <a:gd name="T8" fmla="*/ 207 w 207"/>
                <a:gd name="T9" fmla="*/ 14 h 42"/>
                <a:gd name="T10" fmla="*/ 200 w 207"/>
                <a:gd name="T11" fmla="*/ 7 h 42"/>
                <a:gd name="T12" fmla="*/ 193 w 207"/>
                <a:gd name="T13" fmla="*/ 0 h 42"/>
                <a:gd name="T14" fmla="*/ 14 w 207"/>
                <a:gd name="T15" fmla="*/ 0 h 42"/>
                <a:gd name="T16" fmla="*/ 7 w 207"/>
                <a:gd name="T17" fmla="*/ 7 h 42"/>
                <a:gd name="T18" fmla="*/ 0 w 207"/>
                <a:gd name="T19" fmla="*/ 14 h 42"/>
                <a:gd name="T20" fmla="*/ 0 w 207"/>
                <a:gd name="T21" fmla="*/ 28 h 42"/>
                <a:gd name="T22" fmla="*/ 7 w 207"/>
                <a:gd name="T23" fmla="*/ 35 h 42"/>
                <a:gd name="T24" fmla="*/ 14 w 207"/>
                <a:gd name="T25" fmla="*/ 42 h 42"/>
                <a:gd name="T26" fmla="*/ 21 w 207"/>
                <a:gd name="T27" fmla="*/ 42 h 42"/>
                <a:gd name="T28" fmla="*/ 186 w 207"/>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2"/>
                <a:gd name="T47" fmla="*/ 207 w 207"/>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2">
                  <a:moveTo>
                    <a:pt x="186" y="42"/>
                  </a:moveTo>
                  <a:lnTo>
                    <a:pt x="193" y="42"/>
                  </a:lnTo>
                  <a:lnTo>
                    <a:pt x="200" y="35"/>
                  </a:lnTo>
                  <a:lnTo>
                    <a:pt x="207" y="28"/>
                  </a:lnTo>
                  <a:lnTo>
                    <a:pt x="207" y="14"/>
                  </a:lnTo>
                  <a:lnTo>
                    <a:pt x="200" y="7"/>
                  </a:lnTo>
                  <a:lnTo>
                    <a:pt x="193" y="0"/>
                  </a:lnTo>
                  <a:lnTo>
                    <a:pt x="14" y="0"/>
                  </a:lnTo>
                  <a:lnTo>
                    <a:pt x="7" y="7"/>
                  </a:lnTo>
                  <a:lnTo>
                    <a:pt x="0" y="14"/>
                  </a:lnTo>
                  <a:lnTo>
                    <a:pt x="0" y="28"/>
                  </a:lnTo>
                  <a:lnTo>
                    <a:pt x="7" y="35"/>
                  </a:lnTo>
                  <a:lnTo>
                    <a:pt x="14" y="42"/>
                  </a:lnTo>
                  <a:lnTo>
                    <a:pt x="21" y="42"/>
                  </a:lnTo>
                  <a:lnTo>
                    <a:pt x="186"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78" name="Freeform 278"/>
            <p:cNvSpPr>
              <a:spLocks/>
            </p:cNvSpPr>
            <p:nvPr/>
          </p:nvSpPr>
          <p:spPr bwMode="auto">
            <a:xfrm>
              <a:off x="3052" y="7"/>
              <a:ext cx="42" cy="877"/>
            </a:xfrm>
            <a:custGeom>
              <a:avLst/>
              <a:gdLst>
                <a:gd name="T0" fmla="*/ 42 w 42"/>
                <a:gd name="T1" fmla="*/ 21 h 877"/>
                <a:gd name="T2" fmla="*/ 42 w 42"/>
                <a:gd name="T3" fmla="*/ 14 h 877"/>
                <a:gd name="T4" fmla="*/ 35 w 42"/>
                <a:gd name="T5" fmla="*/ 7 h 877"/>
                <a:gd name="T6" fmla="*/ 28 w 42"/>
                <a:gd name="T7" fmla="*/ 0 h 877"/>
                <a:gd name="T8" fmla="*/ 14 w 42"/>
                <a:gd name="T9" fmla="*/ 0 h 877"/>
                <a:gd name="T10" fmla="*/ 7 w 42"/>
                <a:gd name="T11" fmla="*/ 7 h 877"/>
                <a:gd name="T12" fmla="*/ 0 w 42"/>
                <a:gd name="T13" fmla="*/ 14 h 877"/>
                <a:gd name="T14" fmla="*/ 0 w 42"/>
                <a:gd name="T15" fmla="*/ 863 h 877"/>
                <a:gd name="T16" fmla="*/ 7 w 42"/>
                <a:gd name="T17" fmla="*/ 870 h 877"/>
                <a:gd name="T18" fmla="*/ 14 w 42"/>
                <a:gd name="T19" fmla="*/ 877 h 877"/>
                <a:gd name="T20" fmla="*/ 28 w 42"/>
                <a:gd name="T21" fmla="*/ 877 h 877"/>
                <a:gd name="T22" fmla="*/ 35 w 42"/>
                <a:gd name="T23" fmla="*/ 870 h 877"/>
                <a:gd name="T24" fmla="*/ 42 w 42"/>
                <a:gd name="T25" fmla="*/ 863 h 877"/>
                <a:gd name="T26" fmla="*/ 42 w 42"/>
                <a:gd name="T27" fmla="*/ 856 h 877"/>
                <a:gd name="T28" fmla="*/ 42 w 42"/>
                <a:gd name="T29" fmla="*/ 21 h 8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7"/>
                <a:gd name="T47" fmla="*/ 42 w 42"/>
                <a:gd name="T48" fmla="*/ 877 h 8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7">
                  <a:moveTo>
                    <a:pt x="42" y="21"/>
                  </a:moveTo>
                  <a:lnTo>
                    <a:pt x="42" y="14"/>
                  </a:lnTo>
                  <a:lnTo>
                    <a:pt x="35" y="7"/>
                  </a:lnTo>
                  <a:lnTo>
                    <a:pt x="28" y="0"/>
                  </a:lnTo>
                  <a:lnTo>
                    <a:pt x="14" y="0"/>
                  </a:lnTo>
                  <a:lnTo>
                    <a:pt x="7" y="7"/>
                  </a:lnTo>
                  <a:lnTo>
                    <a:pt x="0" y="14"/>
                  </a:lnTo>
                  <a:lnTo>
                    <a:pt x="0" y="863"/>
                  </a:lnTo>
                  <a:lnTo>
                    <a:pt x="7" y="870"/>
                  </a:lnTo>
                  <a:lnTo>
                    <a:pt x="14" y="877"/>
                  </a:lnTo>
                  <a:lnTo>
                    <a:pt x="28" y="877"/>
                  </a:lnTo>
                  <a:lnTo>
                    <a:pt x="35" y="870"/>
                  </a:lnTo>
                  <a:lnTo>
                    <a:pt x="42" y="863"/>
                  </a:lnTo>
                  <a:lnTo>
                    <a:pt x="42" y="856"/>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79" name="Freeform 277"/>
            <p:cNvSpPr>
              <a:spLocks/>
            </p:cNvSpPr>
            <p:nvPr/>
          </p:nvSpPr>
          <p:spPr bwMode="auto">
            <a:xfrm>
              <a:off x="3234" y="102"/>
              <a:ext cx="43" cy="627"/>
            </a:xfrm>
            <a:custGeom>
              <a:avLst/>
              <a:gdLst>
                <a:gd name="T0" fmla="*/ 0 w 43"/>
                <a:gd name="T1" fmla="*/ 606 h 627"/>
                <a:gd name="T2" fmla="*/ 0 w 43"/>
                <a:gd name="T3" fmla="*/ 613 h 627"/>
                <a:gd name="T4" fmla="*/ 8 w 43"/>
                <a:gd name="T5" fmla="*/ 620 h 627"/>
                <a:gd name="T6" fmla="*/ 15 w 43"/>
                <a:gd name="T7" fmla="*/ 627 h 627"/>
                <a:gd name="T8" fmla="*/ 29 w 43"/>
                <a:gd name="T9" fmla="*/ 627 h 627"/>
                <a:gd name="T10" fmla="*/ 36 w 43"/>
                <a:gd name="T11" fmla="*/ 620 h 627"/>
                <a:gd name="T12" fmla="*/ 43 w 43"/>
                <a:gd name="T13" fmla="*/ 613 h 627"/>
                <a:gd name="T14" fmla="*/ 43 w 43"/>
                <a:gd name="T15" fmla="*/ 14 h 627"/>
                <a:gd name="T16" fmla="*/ 36 w 43"/>
                <a:gd name="T17" fmla="*/ 7 h 627"/>
                <a:gd name="T18" fmla="*/ 29 w 43"/>
                <a:gd name="T19" fmla="*/ 0 h 627"/>
                <a:gd name="T20" fmla="*/ 15 w 43"/>
                <a:gd name="T21" fmla="*/ 0 h 627"/>
                <a:gd name="T22" fmla="*/ 8 w 43"/>
                <a:gd name="T23" fmla="*/ 7 h 627"/>
                <a:gd name="T24" fmla="*/ 0 w 43"/>
                <a:gd name="T25" fmla="*/ 14 h 627"/>
                <a:gd name="T26" fmla="*/ 0 w 43"/>
                <a:gd name="T27" fmla="*/ 21 h 627"/>
                <a:gd name="T28" fmla="*/ 0 w 43"/>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627"/>
                <a:gd name="T47" fmla="*/ 43 w 43"/>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627">
                  <a:moveTo>
                    <a:pt x="0" y="606"/>
                  </a:moveTo>
                  <a:lnTo>
                    <a:pt x="0" y="613"/>
                  </a:lnTo>
                  <a:lnTo>
                    <a:pt x="8" y="620"/>
                  </a:lnTo>
                  <a:lnTo>
                    <a:pt x="15" y="627"/>
                  </a:lnTo>
                  <a:lnTo>
                    <a:pt x="29" y="627"/>
                  </a:lnTo>
                  <a:lnTo>
                    <a:pt x="36" y="620"/>
                  </a:lnTo>
                  <a:lnTo>
                    <a:pt x="43" y="613"/>
                  </a:lnTo>
                  <a:lnTo>
                    <a:pt x="43" y="14"/>
                  </a:lnTo>
                  <a:lnTo>
                    <a:pt x="36" y="7"/>
                  </a:lnTo>
                  <a:lnTo>
                    <a:pt x="29" y="0"/>
                  </a:lnTo>
                  <a:lnTo>
                    <a:pt x="15" y="0"/>
                  </a:lnTo>
                  <a:lnTo>
                    <a:pt x="8"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0" name="Freeform 276"/>
            <p:cNvSpPr>
              <a:spLocks/>
            </p:cNvSpPr>
            <p:nvPr/>
          </p:nvSpPr>
          <p:spPr bwMode="auto">
            <a:xfrm>
              <a:off x="3442" y="102"/>
              <a:ext cx="42" cy="627"/>
            </a:xfrm>
            <a:custGeom>
              <a:avLst/>
              <a:gdLst>
                <a:gd name="T0" fmla="*/ 0 w 42"/>
                <a:gd name="T1" fmla="*/ 606 h 627"/>
                <a:gd name="T2" fmla="*/ 0 w 42"/>
                <a:gd name="T3" fmla="*/ 613 h 627"/>
                <a:gd name="T4" fmla="*/ 7 w 42"/>
                <a:gd name="T5" fmla="*/ 620 h 627"/>
                <a:gd name="T6" fmla="*/ 14 w 42"/>
                <a:gd name="T7" fmla="*/ 627 h 627"/>
                <a:gd name="T8" fmla="*/ 28 w 42"/>
                <a:gd name="T9" fmla="*/ 627 h 627"/>
                <a:gd name="T10" fmla="*/ 35 w 42"/>
                <a:gd name="T11" fmla="*/ 620 h 627"/>
                <a:gd name="T12" fmla="*/ 42 w 42"/>
                <a:gd name="T13" fmla="*/ 613 h 627"/>
                <a:gd name="T14" fmla="*/ 42 w 42"/>
                <a:gd name="T15" fmla="*/ 14 h 627"/>
                <a:gd name="T16" fmla="*/ 35 w 42"/>
                <a:gd name="T17" fmla="*/ 7 h 627"/>
                <a:gd name="T18" fmla="*/ 28 w 42"/>
                <a:gd name="T19" fmla="*/ 0 h 627"/>
                <a:gd name="T20" fmla="*/ 14 w 42"/>
                <a:gd name="T21" fmla="*/ 0 h 627"/>
                <a:gd name="T22" fmla="*/ 7 w 42"/>
                <a:gd name="T23" fmla="*/ 7 h 627"/>
                <a:gd name="T24" fmla="*/ 0 w 42"/>
                <a:gd name="T25" fmla="*/ 14 h 627"/>
                <a:gd name="T26" fmla="*/ 0 w 42"/>
                <a:gd name="T27" fmla="*/ 21 h 627"/>
                <a:gd name="T28" fmla="*/ 0 w 42"/>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7"/>
                <a:gd name="T47" fmla="*/ 42 w 42"/>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7">
                  <a:moveTo>
                    <a:pt x="0" y="606"/>
                  </a:moveTo>
                  <a:lnTo>
                    <a:pt x="0" y="613"/>
                  </a:lnTo>
                  <a:lnTo>
                    <a:pt x="7" y="620"/>
                  </a:lnTo>
                  <a:lnTo>
                    <a:pt x="14" y="627"/>
                  </a:lnTo>
                  <a:lnTo>
                    <a:pt x="28" y="627"/>
                  </a:lnTo>
                  <a:lnTo>
                    <a:pt x="35" y="620"/>
                  </a:lnTo>
                  <a:lnTo>
                    <a:pt x="42" y="613"/>
                  </a:lnTo>
                  <a:lnTo>
                    <a:pt x="42"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1" name="Freeform 275"/>
            <p:cNvSpPr>
              <a:spLocks/>
            </p:cNvSpPr>
            <p:nvPr/>
          </p:nvSpPr>
          <p:spPr bwMode="auto">
            <a:xfrm>
              <a:off x="3234" y="686"/>
              <a:ext cx="250" cy="43"/>
            </a:xfrm>
            <a:custGeom>
              <a:avLst/>
              <a:gdLst>
                <a:gd name="T0" fmla="*/ 22 w 250"/>
                <a:gd name="T1" fmla="*/ 0 h 43"/>
                <a:gd name="T2" fmla="*/ 15 w 250"/>
                <a:gd name="T3" fmla="*/ 0 h 43"/>
                <a:gd name="T4" fmla="*/ 8 w 250"/>
                <a:gd name="T5" fmla="*/ 8 h 43"/>
                <a:gd name="T6" fmla="*/ 0 w 250"/>
                <a:gd name="T7" fmla="*/ 15 h 43"/>
                <a:gd name="T8" fmla="*/ 0 w 250"/>
                <a:gd name="T9" fmla="*/ 29 h 43"/>
                <a:gd name="T10" fmla="*/ 8 w 250"/>
                <a:gd name="T11" fmla="*/ 36 h 43"/>
                <a:gd name="T12" fmla="*/ 15 w 250"/>
                <a:gd name="T13" fmla="*/ 43 h 43"/>
                <a:gd name="T14" fmla="*/ 236 w 250"/>
                <a:gd name="T15" fmla="*/ 43 h 43"/>
                <a:gd name="T16" fmla="*/ 243 w 250"/>
                <a:gd name="T17" fmla="*/ 36 h 43"/>
                <a:gd name="T18" fmla="*/ 250 w 250"/>
                <a:gd name="T19" fmla="*/ 29 h 43"/>
                <a:gd name="T20" fmla="*/ 250 w 250"/>
                <a:gd name="T21" fmla="*/ 15 h 43"/>
                <a:gd name="T22" fmla="*/ 243 w 250"/>
                <a:gd name="T23" fmla="*/ 8 h 43"/>
                <a:gd name="T24" fmla="*/ 236 w 250"/>
                <a:gd name="T25" fmla="*/ 0 h 43"/>
                <a:gd name="T26" fmla="*/ 229 w 250"/>
                <a:gd name="T27" fmla="*/ 0 h 43"/>
                <a:gd name="T28" fmla="*/ 22 w 250"/>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3"/>
                <a:gd name="T47" fmla="*/ 250 w 250"/>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3">
                  <a:moveTo>
                    <a:pt x="22" y="0"/>
                  </a:moveTo>
                  <a:lnTo>
                    <a:pt x="15" y="0"/>
                  </a:lnTo>
                  <a:lnTo>
                    <a:pt x="8" y="8"/>
                  </a:lnTo>
                  <a:lnTo>
                    <a:pt x="0" y="15"/>
                  </a:lnTo>
                  <a:lnTo>
                    <a:pt x="0" y="29"/>
                  </a:lnTo>
                  <a:lnTo>
                    <a:pt x="8" y="36"/>
                  </a:lnTo>
                  <a:lnTo>
                    <a:pt x="15" y="43"/>
                  </a:lnTo>
                  <a:lnTo>
                    <a:pt x="236" y="43"/>
                  </a:lnTo>
                  <a:lnTo>
                    <a:pt x="243" y="36"/>
                  </a:lnTo>
                  <a:lnTo>
                    <a:pt x="250" y="29"/>
                  </a:lnTo>
                  <a:lnTo>
                    <a:pt x="250" y="15"/>
                  </a:lnTo>
                  <a:lnTo>
                    <a:pt x="243" y="8"/>
                  </a:lnTo>
                  <a:lnTo>
                    <a:pt x="236" y="0"/>
                  </a:lnTo>
                  <a:lnTo>
                    <a:pt x="229" y="0"/>
                  </a:lnTo>
                  <a:lnTo>
                    <a:pt x="2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2" name="Freeform 274"/>
            <p:cNvSpPr>
              <a:spLocks/>
            </p:cNvSpPr>
            <p:nvPr/>
          </p:nvSpPr>
          <p:spPr bwMode="auto">
            <a:xfrm>
              <a:off x="3234" y="102"/>
              <a:ext cx="250" cy="42"/>
            </a:xfrm>
            <a:custGeom>
              <a:avLst/>
              <a:gdLst>
                <a:gd name="T0" fmla="*/ 22 w 250"/>
                <a:gd name="T1" fmla="*/ 0 h 42"/>
                <a:gd name="T2" fmla="*/ 15 w 250"/>
                <a:gd name="T3" fmla="*/ 0 h 42"/>
                <a:gd name="T4" fmla="*/ 8 w 250"/>
                <a:gd name="T5" fmla="*/ 7 h 42"/>
                <a:gd name="T6" fmla="*/ 0 w 250"/>
                <a:gd name="T7" fmla="*/ 14 h 42"/>
                <a:gd name="T8" fmla="*/ 0 w 250"/>
                <a:gd name="T9" fmla="*/ 28 h 42"/>
                <a:gd name="T10" fmla="*/ 8 w 250"/>
                <a:gd name="T11" fmla="*/ 35 h 42"/>
                <a:gd name="T12" fmla="*/ 15 w 250"/>
                <a:gd name="T13" fmla="*/ 42 h 42"/>
                <a:gd name="T14" fmla="*/ 236 w 250"/>
                <a:gd name="T15" fmla="*/ 42 h 42"/>
                <a:gd name="T16" fmla="*/ 243 w 250"/>
                <a:gd name="T17" fmla="*/ 35 h 42"/>
                <a:gd name="T18" fmla="*/ 250 w 250"/>
                <a:gd name="T19" fmla="*/ 28 h 42"/>
                <a:gd name="T20" fmla="*/ 250 w 250"/>
                <a:gd name="T21" fmla="*/ 14 h 42"/>
                <a:gd name="T22" fmla="*/ 243 w 250"/>
                <a:gd name="T23" fmla="*/ 7 h 42"/>
                <a:gd name="T24" fmla="*/ 236 w 250"/>
                <a:gd name="T25" fmla="*/ 0 h 42"/>
                <a:gd name="T26" fmla="*/ 229 w 250"/>
                <a:gd name="T27" fmla="*/ 0 h 42"/>
                <a:gd name="T28" fmla="*/ 22 w 250"/>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2"/>
                <a:gd name="T47" fmla="*/ 250 w 250"/>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2">
                  <a:moveTo>
                    <a:pt x="22" y="0"/>
                  </a:moveTo>
                  <a:lnTo>
                    <a:pt x="15" y="0"/>
                  </a:lnTo>
                  <a:lnTo>
                    <a:pt x="8" y="7"/>
                  </a:lnTo>
                  <a:lnTo>
                    <a:pt x="0" y="14"/>
                  </a:lnTo>
                  <a:lnTo>
                    <a:pt x="0" y="28"/>
                  </a:lnTo>
                  <a:lnTo>
                    <a:pt x="8" y="35"/>
                  </a:lnTo>
                  <a:lnTo>
                    <a:pt x="15" y="42"/>
                  </a:lnTo>
                  <a:lnTo>
                    <a:pt x="236" y="42"/>
                  </a:lnTo>
                  <a:lnTo>
                    <a:pt x="243" y="35"/>
                  </a:lnTo>
                  <a:lnTo>
                    <a:pt x="250" y="28"/>
                  </a:lnTo>
                  <a:lnTo>
                    <a:pt x="250" y="14"/>
                  </a:lnTo>
                  <a:lnTo>
                    <a:pt x="243" y="7"/>
                  </a:lnTo>
                  <a:lnTo>
                    <a:pt x="236" y="0"/>
                  </a:lnTo>
                  <a:lnTo>
                    <a:pt x="229" y="0"/>
                  </a:lnTo>
                  <a:lnTo>
                    <a:pt x="2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3" name="Rectangle 273"/>
            <p:cNvSpPr>
              <a:spLocks noChangeArrowheads="1"/>
            </p:cNvSpPr>
            <p:nvPr/>
          </p:nvSpPr>
          <p:spPr bwMode="auto">
            <a:xfrm>
              <a:off x="3340" y="0"/>
              <a:ext cx="42" cy="83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4" name="Rectangle 272"/>
            <p:cNvSpPr>
              <a:spLocks noChangeArrowheads="1"/>
            </p:cNvSpPr>
            <p:nvPr/>
          </p:nvSpPr>
          <p:spPr bwMode="auto">
            <a:xfrm>
              <a:off x="3234" y="750"/>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5" name="Rectangle 271"/>
            <p:cNvSpPr>
              <a:spLocks noChangeArrowheads="1"/>
            </p:cNvSpPr>
            <p:nvPr/>
          </p:nvSpPr>
          <p:spPr bwMode="auto">
            <a:xfrm>
              <a:off x="3234" y="42"/>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6" name="Rectangle 270"/>
            <p:cNvSpPr>
              <a:spLocks noChangeArrowheads="1"/>
            </p:cNvSpPr>
            <p:nvPr/>
          </p:nvSpPr>
          <p:spPr bwMode="auto">
            <a:xfrm>
              <a:off x="3340" y="831"/>
              <a:ext cx="42" cy="510"/>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7" name="Rectangle 269"/>
            <p:cNvSpPr>
              <a:spLocks noChangeArrowheads="1"/>
            </p:cNvSpPr>
            <p:nvPr/>
          </p:nvSpPr>
          <p:spPr bwMode="auto">
            <a:xfrm>
              <a:off x="3642" y="2295"/>
              <a:ext cx="211" cy="835"/>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488" name="Line 268"/>
            <p:cNvSpPr>
              <a:spLocks noChangeShapeType="1"/>
            </p:cNvSpPr>
            <p:nvPr/>
          </p:nvSpPr>
          <p:spPr bwMode="auto">
            <a:xfrm flipH="1" flipV="1">
              <a:off x="3642" y="3014"/>
              <a:ext cx="112" cy="112"/>
            </a:xfrm>
            <a:prstGeom prst="line">
              <a:avLst/>
            </a:prstGeom>
            <a:noFill/>
            <a:ln w="0">
              <a:solidFill>
                <a:srgbClr val="000000"/>
              </a:solidFill>
              <a:round/>
              <a:headEnd/>
              <a:tailEnd/>
            </a:ln>
          </p:spPr>
          <p:txBody>
            <a:bodyPr/>
            <a:lstStyle/>
            <a:p>
              <a:endParaRPr lang="fr-FR"/>
            </a:p>
          </p:txBody>
        </p:sp>
        <p:sp>
          <p:nvSpPr>
            <p:cNvPr id="100489" name="Line 267"/>
            <p:cNvSpPr>
              <a:spLocks noChangeShapeType="1"/>
            </p:cNvSpPr>
            <p:nvPr/>
          </p:nvSpPr>
          <p:spPr bwMode="auto">
            <a:xfrm flipH="1" flipV="1">
              <a:off x="3642" y="2901"/>
              <a:ext cx="207" cy="208"/>
            </a:xfrm>
            <a:prstGeom prst="line">
              <a:avLst/>
            </a:prstGeom>
            <a:noFill/>
            <a:ln w="0">
              <a:solidFill>
                <a:srgbClr val="000000"/>
              </a:solidFill>
              <a:round/>
              <a:headEnd/>
              <a:tailEnd/>
            </a:ln>
          </p:spPr>
          <p:txBody>
            <a:bodyPr/>
            <a:lstStyle/>
            <a:p>
              <a:endParaRPr lang="fr-FR"/>
            </a:p>
          </p:txBody>
        </p:sp>
        <p:sp>
          <p:nvSpPr>
            <p:cNvPr id="100490" name="Line 266"/>
            <p:cNvSpPr>
              <a:spLocks noChangeShapeType="1"/>
            </p:cNvSpPr>
            <p:nvPr/>
          </p:nvSpPr>
          <p:spPr bwMode="auto">
            <a:xfrm flipH="1" flipV="1">
              <a:off x="3642" y="2788"/>
              <a:ext cx="207" cy="208"/>
            </a:xfrm>
            <a:prstGeom prst="line">
              <a:avLst/>
            </a:prstGeom>
            <a:noFill/>
            <a:ln w="0">
              <a:solidFill>
                <a:srgbClr val="000000"/>
              </a:solidFill>
              <a:round/>
              <a:headEnd/>
              <a:tailEnd/>
            </a:ln>
          </p:spPr>
          <p:txBody>
            <a:bodyPr/>
            <a:lstStyle/>
            <a:p>
              <a:endParaRPr lang="fr-FR"/>
            </a:p>
          </p:txBody>
        </p:sp>
        <p:sp>
          <p:nvSpPr>
            <p:cNvPr id="100491" name="Line 265"/>
            <p:cNvSpPr>
              <a:spLocks noChangeShapeType="1"/>
            </p:cNvSpPr>
            <p:nvPr/>
          </p:nvSpPr>
          <p:spPr bwMode="auto">
            <a:xfrm flipH="1" flipV="1">
              <a:off x="3642" y="2679"/>
              <a:ext cx="207" cy="208"/>
            </a:xfrm>
            <a:prstGeom prst="line">
              <a:avLst/>
            </a:prstGeom>
            <a:noFill/>
            <a:ln w="0">
              <a:solidFill>
                <a:srgbClr val="000000"/>
              </a:solidFill>
              <a:round/>
              <a:headEnd/>
              <a:tailEnd/>
            </a:ln>
          </p:spPr>
          <p:txBody>
            <a:bodyPr/>
            <a:lstStyle/>
            <a:p>
              <a:endParaRPr lang="fr-FR"/>
            </a:p>
          </p:txBody>
        </p:sp>
        <p:sp>
          <p:nvSpPr>
            <p:cNvPr id="100492" name="Line 264"/>
            <p:cNvSpPr>
              <a:spLocks noChangeShapeType="1"/>
            </p:cNvSpPr>
            <p:nvPr/>
          </p:nvSpPr>
          <p:spPr bwMode="auto">
            <a:xfrm flipH="1" flipV="1">
              <a:off x="3642" y="2570"/>
              <a:ext cx="207" cy="208"/>
            </a:xfrm>
            <a:prstGeom prst="line">
              <a:avLst/>
            </a:prstGeom>
            <a:noFill/>
            <a:ln w="0">
              <a:solidFill>
                <a:srgbClr val="000000"/>
              </a:solidFill>
              <a:round/>
              <a:headEnd/>
              <a:tailEnd/>
            </a:ln>
          </p:spPr>
          <p:txBody>
            <a:bodyPr/>
            <a:lstStyle/>
            <a:p>
              <a:endParaRPr lang="fr-FR"/>
            </a:p>
          </p:txBody>
        </p:sp>
        <p:sp>
          <p:nvSpPr>
            <p:cNvPr id="100493" name="Line 263"/>
            <p:cNvSpPr>
              <a:spLocks noChangeShapeType="1"/>
            </p:cNvSpPr>
            <p:nvPr/>
          </p:nvSpPr>
          <p:spPr bwMode="auto">
            <a:xfrm flipH="1" flipV="1">
              <a:off x="3642" y="2457"/>
              <a:ext cx="207" cy="208"/>
            </a:xfrm>
            <a:prstGeom prst="line">
              <a:avLst/>
            </a:prstGeom>
            <a:noFill/>
            <a:ln w="0">
              <a:solidFill>
                <a:srgbClr val="000000"/>
              </a:solidFill>
              <a:round/>
              <a:headEnd/>
              <a:tailEnd/>
            </a:ln>
          </p:spPr>
          <p:txBody>
            <a:bodyPr/>
            <a:lstStyle/>
            <a:p>
              <a:endParaRPr lang="fr-FR"/>
            </a:p>
          </p:txBody>
        </p:sp>
        <p:sp>
          <p:nvSpPr>
            <p:cNvPr id="100494" name="Line 262"/>
            <p:cNvSpPr>
              <a:spLocks noChangeShapeType="1"/>
            </p:cNvSpPr>
            <p:nvPr/>
          </p:nvSpPr>
          <p:spPr bwMode="auto">
            <a:xfrm flipH="1" flipV="1">
              <a:off x="3642" y="2345"/>
              <a:ext cx="207" cy="207"/>
            </a:xfrm>
            <a:prstGeom prst="line">
              <a:avLst/>
            </a:prstGeom>
            <a:noFill/>
            <a:ln w="0">
              <a:solidFill>
                <a:srgbClr val="000000"/>
              </a:solidFill>
              <a:round/>
              <a:headEnd/>
              <a:tailEnd/>
            </a:ln>
          </p:spPr>
          <p:txBody>
            <a:bodyPr/>
            <a:lstStyle/>
            <a:p>
              <a:endParaRPr lang="fr-FR"/>
            </a:p>
          </p:txBody>
        </p:sp>
        <p:sp>
          <p:nvSpPr>
            <p:cNvPr id="100495" name="Line 261"/>
            <p:cNvSpPr>
              <a:spLocks noChangeShapeType="1"/>
            </p:cNvSpPr>
            <p:nvPr/>
          </p:nvSpPr>
          <p:spPr bwMode="auto">
            <a:xfrm flipH="1" flipV="1">
              <a:off x="3705" y="2295"/>
              <a:ext cx="144" cy="145"/>
            </a:xfrm>
            <a:prstGeom prst="line">
              <a:avLst/>
            </a:prstGeom>
            <a:noFill/>
            <a:ln w="0">
              <a:solidFill>
                <a:srgbClr val="000000"/>
              </a:solidFill>
              <a:round/>
              <a:headEnd/>
              <a:tailEnd/>
            </a:ln>
          </p:spPr>
          <p:txBody>
            <a:bodyPr/>
            <a:lstStyle/>
            <a:p>
              <a:endParaRPr lang="fr-FR"/>
            </a:p>
          </p:txBody>
        </p:sp>
        <p:sp>
          <p:nvSpPr>
            <p:cNvPr id="100496" name="Line 260"/>
            <p:cNvSpPr>
              <a:spLocks noChangeShapeType="1"/>
            </p:cNvSpPr>
            <p:nvPr/>
          </p:nvSpPr>
          <p:spPr bwMode="auto">
            <a:xfrm flipH="1" flipV="1">
              <a:off x="3817" y="2295"/>
              <a:ext cx="32" cy="32"/>
            </a:xfrm>
            <a:prstGeom prst="line">
              <a:avLst/>
            </a:prstGeom>
            <a:noFill/>
            <a:ln w="0">
              <a:solidFill>
                <a:srgbClr val="000000"/>
              </a:solidFill>
              <a:round/>
              <a:headEnd/>
              <a:tailEnd/>
            </a:ln>
          </p:spPr>
          <p:txBody>
            <a:bodyPr/>
            <a:lstStyle/>
            <a:p>
              <a:endParaRPr lang="fr-FR"/>
            </a:p>
          </p:txBody>
        </p:sp>
        <p:sp>
          <p:nvSpPr>
            <p:cNvPr id="100497" name="Freeform 259"/>
            <p:cNvSpPr>
              <a:spLocks/>
            </p:cNvSpPr>
            <p:nvPr/>
          </p:nvSpPr>
          <p:spPr bwMode="auto">
            <a:xfrm>
              <a:off x="3456" y="2690"/>
              <a:ext cx="207" cy="42"/>
            </a:xfrm>
            <a:custGeom>
              <a:avLst/>
              <a:gdLst>
                <a:gd name="T0" fmla="*/ 21 w 207"/>
                <a:gd name="T1" fmla="*/ 0 h 42"/>
                <a:gd name="T2" fmla="*/ 14 w 207"/>
                <a:gd name="T3" fmla="*/ 0 h 42"/>
                <a:gd name="T4" fmla="*/ 7 w 207"/>
                <a:gd name="T5" fmla="*/ 7 h 42"/>
                <a:gd name="T6" fmla="*/ 0 w 207"/>
                <a:gd name="T7" fmla="*/ 14 h 42"/>
                <a:gd name="T8" fmla="*/ 0 w 207"/>
                <a:gd name="T9" fmla="*/ 28 h 42"/>
                <a:gd name="T10" fmla="*/ 7 w 207"/>
                <a:gd name="T11" fmla="*/ 35 h 42"/>
                <a:gd name="T12" fmla="*/ 14 w 207"/>
                <a:gd name="T13" fmla="*/ 42 h 42"/>
                <a:gd name="T14" fmla="*/ 193 w 207"/>
                <a:gd name="T15" fmla="*/ 42 h 42"/>
                <a:gd name="T16" fmla="*/ 200 w 207"/>
                <a:gd name="T17" fmla="*/ 35 h 42"/>
                <a:gd name="T18" fmla="*/ 207 w 207"/>
                <a:gd name="T19" fmla="*/ 28 h 42"/>
                <a:gd name="T20" fmla="*/ 207 w 207"/>
                <a:gd name="T21" fmla="*/ 14 h 42"/>
                <a:gd name="T22" fmla="*/ 200 w 207"/>
                <a:gd name="T23" fmla="*/ 7 h 42"/>
                <a:gd name="T24" fmla="*/ 193 w 207"/>
                <a:gd name="T25" fmla="*/ 0 h 42"/>
                <a:gd name="T26" fmla="*/ 186 w 207"/>
                <a:gd name="T27" fmla="*/ 0 h 42"/>
                <a:gd name="T28" fmla="*/ 21 w 207"/>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2"/>
                <a:gd name="T47" fmla="*/ 207 w 207"/>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2">
                  <a:moveTo>
                    <a:pt x="21" y="0"/>
                  </a:moveTo>
                  <a:lnTo>
                    <a:pt x="14" y="0"/>
                  </a:lnTo>
                  <a:lnTo>
                    <a:pt x="7" y="7"/>
                  </a:lnTo>
                  <a:lnTo>
                    <a:pt x="0" y="14"/>
                  </a:lnTo>
                  <a:lnTo>
                    <a:pt x="0" y="28"/>
                  </a:lnTo>
                  <a:lnTo>
                    <a:pt x="7" y="35"/>
                  </a:lnTo>
                  <a:lnTo>
                    <a:pt x="14" y="42"/>
                  </a:lnTo>
                  <a:lnTo>
                    <a:pt x="193" y="42"/>
                  </a:lnTo>
                  <a:lnTo>
                    <a:pt x="200" y="35"/>
                  </a:lnTo>
                  <a:lnTo>
                    <a:pt x="207" y="28"/>
                  </a:lnTo>
                  <a:lnTo>
                    <a:pt x="207" y="14"/>
                  </a:lnTo>
                  <a:lnTo>
                    <a:pt x="200" y="7"/>
                  </a:lnTo>
                  <a:lnTo>
                    <a:pt x="193" y="0"/>
                  </a:lnTo>
                  <a:lnTo>
                    <a:pt x="186"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98" name="Freeform 258"/>
            <p:cNvSpPr>
              <a:spLocks/>
            </p:cNvSpPr>
            <p:nvPr/>
          </p:nvSpPr>
          <p:spPr bwMode="auto">
            <a:xfrm>
              <a:off x="3621" y="2274"/>
              <a:ext cx="42" cy="873"/>
            </a:xfrm>
            <a:custGeom>
              <a:avLst/>
              <a:gdLst>
                <a:gd name="T0" fmla="*/ 0 w 42"/>
                <a:gd name="T1" fmla="*/ 852 h 873"/>
                <a:gd name="T2" fmla="*/ 0 w 42"/>
                <a:gd name="T3" fmla="*/ 859 h 873"/>
                <a:gd name="T4" fmla="*/ 7 w 42"/>
                <a:gd name="T5" fmla="*/ 866 h 873"/>
                <a:gd name="T6" fmla="*/ 14 w 42"/>
                <a:gd name="T7" fmla="*/ 873 h 873"/>
                <a:gd name="T8" fmla="*/ 28 w 42"/>
                <a:gd name="T9" fmla="*/ 873 h 873"/>
                <a:gd name="T10" fmla="*/ 35 w 42"/>
                <a:gd name="T11" fmla="*/ 866 h 873"/>
                <a:gd name="T12" fmla="*/ 42 w 42"/>
                <a:gd name="T13" fmla="*/ 859 h 873"/>
                <a:gd name="T14" fmla="*/ 42 w 42"/>
                <a:gd name="T15" fmla="*/ 14 h 873"/>
                <a:gd name="T16" fmla="*/ 35 w 42"/>
                <a:gd name="T17" fmla="*/ 7 h 873"/>
                <a:gd name="T18" fmla="*/ 28 w 42"/>
                <a:gd name="T19" fmla="*/ 0 h 873"/>
                <a:gd name="T20" fmla="*/ 14 w 42"/>
                <a:gd name="T21" fmla="*/ 0 h 873"/>
                <a:gd name="T22" fmla="*/ 7 w 42"/>
                <a:gd name="T23" fmla="*/ 7 h 873"/>
                <a:gd name="T24" fmla="*/ 0 w 42"/>
                <a:gd name="T25" fmla="*/ 14 h 873"/>
                <a:gd name="T26" fmla="*/ 0 w 42"/>
                <a:gd name="T27" fmla="*/ 21 h 873"/>
                <a:gd name="T28" fmla="*/ 0 w 42"/>
                <a:gd name="T29" fmla="*/ 852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3"/>
                <a:gd name="T47" fmla="*/ 42 w 42"/>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3">
                  <a:moveTo>
                    <a:pt x="0" y="852"/>
                  </a:moveTo>
                  <a:lnTo>
                    <a:pt x="0" y="859"/>
                  </a:lnTo>
                  <a:lnTo>
                    <a:pt x="7" y="866"/>
                  </a:lnTo>
                  <a:lnTo>
                    <a:pt x="14" y="873"/>
                  </a:lnTo>
                  <a:lnTo>
                    <a:pt x="28" y="873"/>
                  </a:lnTo>
                  <a:lnTo>
                    <a:pt x="35" y="866"/>
                  </a:lnTo>
                  <a:lnTo>
                    <a:pt x="42" y="859"/>
                  </a:lnTo>
                  <a:lnTo>
                    <a:pt x="42" y="14"/>
                  </a:lnTo>
                  <a:lnTo>
                    <a:pt x="35" y="7"/>
                  </a:lnTo>
                  <a:lnTo>
                    <a:pt x="28" y="0"/>
                  </a:lnTo>
                  <a:lnTo>
                    <a:pt x="14" y="0"/>
                  </a:lnTo>
                  <a:lnTo>
                    <a:pt x="7" y="7"/>
                  </a:lnTo>
                  <a:lnTo>
                    <a:pt x="0" y="14"/>
                  </a:lnTo>
                  <a:lnTo>
                    <a:pt x="0" y="21"/>
                  </a:lnTo>
                  <a:lnTo>
                    <a:pt x="0" y="85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99" name="Freeform 257"/>
            <p:cNvSpPr>
              <a:spLocks/>
            </p:cNvSpPr>
            <p:nvPr/>
          </p:nvSpPr>
          <p:spPr bwMode="auto">
            <a:xfrm>
              <a:off x="3438" y="2429"/>
              <a:ext cx="42" cy="623"/>
            </a:xfrm>
            <a:custGeom>
              <a:avLst/>
              <a:gdLst>
                <a:gd name="T0" fmla="*/ 42 w 42"/>
                <a:gd name="T1" fmla="*/ 21 h 623"/>
                <a:gd name="T2" fmla="*/ 42 w 42"/>
                <a:gd name="T3" fmla="*/ 14 h 623"/>
                <a:gd name="T4" fmla="*/ 35 w 42"/>
                <a:gd name="T5" fmla="*/ 7 h 623"/>
                <a:gd name="T6" fmla="*/ 28 w 42"/>
                <a:gd name="T7" fmla="*/ 0 h 623"/>
                <a:gd name="T8" fmla="*/ 14 w 42"/>
                <a:gd name="T9" fmla="*/ 0 h 623"/>
                <a:gd name="T10" fmla="*/ 7 w 42"/>
                <a:gd name="T11" fmla="*/ 7 h 623"/>
                <a:gd name="T12" fmla="*/ 0 w 42"/>
                <a:gd name="T13" fmla="*/ 14 h 623"/>
                <a:gd name="T14" fmla="*/ 0 w 42"/>
                <a:gd name="T15" fmla="*/ 609 h 623"/>
                <a:gd name="T16" fmla="*/ 7 w 42"/>
                <a:gd name="T17" fmla="*/ 616 h 623"/>
                <a:gd name="T18" fmla="*/ 14 w 42"/>
                <a:gd name="T19" fmla="*/ 623 h 623"/>
                <a:gd name="T20" fmla="*/ 28 w 42"/>
                <a:gd name="T21" fmla="*/ 623 h 623"/>
                <a:gd name="T22" fmla="*/ 35 w 42"/>
                <a:gd name="T23" fmla="*/ 616 h 623"/>
                <a:gd name="T24" fmla="*/ 42 w 42"/>
                <a:gd name="T25" fmla="*/ 609 h 623"/>
                <a:gd name="T26" fmla="*/ 42 w 42"/>
                <a:gd name="T27" fmla="*/ 602 h 623"/>
                <a:gd name="T28" fmla="*/ 42 w 42"/>
                <a:gd name="T29" fmla="*/ 21 h 6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3"/>
                <a:gd name="T47" fmla="*/ 42 w 42"/>
                <a:gd name="T48" fmla="*/ 623 h 6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3">
                  <a:moveTo>
                    <a:pt x="42" y="21"/>
                  </a:moveTo>
                  <a:lnTo>
                    <a:pt x="42" y="14"/>
                  </a:lnTo>
                  <a:lnTo>
                    <a:pt x="35" y="7"/>
                  </a:lnTo>
                  <a:lnTo>
                    <a:pt x="28" y="0"/>
                  </a:lnTo>
                  <a:lnTo>
                    <a:pt x="14" y="0"/>
                  </a:lnTo>
                  <a:lnTo>
                    <a:pt x="7" y="7"/>
                  </a:lnTo>
                  <a:lnTo>
                    <a:pt x="0" y="14"/>
                  </a:lnTo>
                  <a:lnTo>
                    <a:pt x="0" y="609"/>
                  </a:lnTo>
                  <a:lnTo>
                    <a:pt x="7" y="616"/>
                  </a:lnTo>
                  <a:lnTo>
                    <a:pt x="14" y="623"/>
                  </a:lnTo>
                  <a:lnTo>
                    <a:pt x="28" y="623"/>
                  </a:lnTo>
                  <a:lnTo>
                    <a:pt x="35" y="616"/>
                  </a:lnTo>
                  <a:lnTo>
                    <a:pt x="42" y="609"/>
                  </a:lnTo>
                  <a:lnTo>
                    <a:pt x="42" y="60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0" name="Freeform 256"/>
            <p:cNvSpPr>
              <a:spLocks/>
            </p:cNvSpPr>
            <p:nvPr/>
          </p:nvSpPr>
          <p:spPr bwMode="auto">
            <a:xfrm>
              <a:off x="3231" y="2429"/>
              <a:ext cx="42" cy="623"/>
            </a:xfrm>
            <a:custGeom>
              <a:avLst/>
              <a:gdLst>
                <a:gd name="T0" fmla="*/ 42 w 42"/>
                <a:gd name="T1" fmla="*/ 21 h 623"/>
                <a:gd name="T2" fmla="*/ 42 w 42"/>
                <a:gd name="T3" fmla="*/ 14 h 623"/>
                <a:gd name="T4" fmla="*/ 35 w 42"/>
                <a:gd name="T5" fmla="*/ 7 h 623"/>
                <a:gd name="T6" fmla="*/ 28 w 42"/>
                <a:gd name="T7" fmla="*/ 0 h 623"/>
                <a:gd name="T8" fmla="*/ 14 w 42"/>
                <a:gd name="T9" fmla="*/ 0 h 623"/>
                <a:gd name="T10" fmla="*/ 7 w 42"/>
                <a:gd name="T11" fmla="*/ 7 h 623"/>
                <a:gd name="T12" fmla="*/ 0 w 42"/>
                <a:gd name="T13" fmla="*/ 14 h 623"/>
                <a:gd name="T14" fmla="*/ 0 w 42"/>
                <a:gd name="T15" fmla="*/ 609 h 623"/>
                <a:gd name="T16" fmla="*/ 7 w 42"/>
                <a:gd name="T17" fmla="*/ 616 h 623"/>
                <a:gd name="T18" fmla="*/ 14 w 42"/>
                <a:gd name="T19" fmla="*/ 623 h 623"/>
                <a:gd name="T20" fmla="*/ 28 w 42"/>
                <a:gd name="T21" fmla="*/ 623 h 623"/>
                <a:gd name="T22" fmla="*/ 35 w 42"/>
                <a:gd name="T23" fmla="*/ 616 h 623"/>
                <a:gd name="T24" fmla="*/ 42 w 42"/>
                <a:gd name="T25" fmla="*/ 609 h 623"/>
                <a:gd name="T26" fmla="*/ 42 w 42"/>
                <a:gd name="T27" fmla="*/ 602 h 623"/>
                <a:gd name="T28" fmla="*/ 42 w 42"/>
                <a:gd name="T29" fmla="*/ 21 h 6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3"/>
                <a:gd name="T47" fmla="*/ 42 w 42"/>
                <a:gd name="T48" fmla="*/ 623 h 6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3">
                  <a:moveTo>
                    <a:pt x="42" y="21"/>
                  </a:moveTo>
                  <a:lnTo>
                    <a:pt x="42" y="14"/>
                  </a:lnTo>
                  <a:lnTo>
                    <a:pt x="35" y="7"/>
                  </a:lnTo>
                  <a:lnTo>
                    <a:pt x="28" y="0"/>
                  </a:lnTo>
                  <a:lnTo>
                    <a:pt x="14" y="0"/>
                  </a:lnTo>
                  <a:lnTo>
                    <a:pt x="7" y="7"/>
                  </a:lnTo>
                  <a:lnTo>
                    <a:pt x="0" y="14"/>
                  </a:lnTo>
                  <a:lnTo>
                    <a:pt x="0" y="609"/>
                  </a:lnTo>
                  <a:lnTo>
                    <a:pt x="7" y="616"/>
                  </a:lnTo>
                  <a:lnTo>
                    <a:pt x="14" y="623"/>
                  </a:lnTo>
                  <a:lnTo>
                    <a:pt x="28" y="623"/>
                  </a:lnTo>
                  <a:lnTo>
                    <a:pt x="35" y="616"/>
                  </a:lnTo>
                  <a:lnTo>
                    <a:pt x="42" y="609"/>
                  </a:lnTo>
                  <a:lnTo>
                    <a:pt x="42" y="60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1" name="Freeform 255"/>
            <p:cNvSpPr>
              <a:spLocks/>
            </p:cNvSpPr>
            <p:nvPr/>
          </p:nvSpPr>
          <p:spPr bwMode="auto">
            <a:xfrm>
              <a:off x="3231" y="2429"/>
              <a:ext cx="249" cy="42"/>
            </a:xfrm>
            <a:custGeom>
              <a:avLst/>
              <a:gdLst>
                <a:gd name="T0" fmla="*/ 228 w 249"/>
                <a:gd name="T1" fmla="*/ 42 h 42"/>
                <a:gd name="T2" fmla="*/ 235 w 249"/>
                <a:gd name="T3" fmla="*/ 42 h 42"/>
                <a:gd name="T4" fmla="*/ 242 w 249"/>
                <a:gd name="T5" fmla="*/ 35 h 42"/>
                <a:gd name="T6" fmla="*/ 249 w 249"/>
                <a:gd name="T7" fmla="*/ 28 h 42"/>
                <a:gd name="T8" fmla="*/ 249 w 249"/>
                <a:gd name="T9" fmla="*/ 14 h 42"/>
                <a:gd name="T10" fmla="*/ 242 w 249"/>
                <a:gd name="T11" fmla="*/ 7 h 42"/>
                <a:gd name="T12" fmla="*/ 235 w 249"/>
                <a:gd name="T13" fmla="*/ 0 h 42"/>
                <a:gd name="T14" fmla="*/ 14 w 249"/>
                <a:gd name="T15" fmla="*/ 0 h 42"/>
                <a:gd name="T16" fmla="*/ 7 w 249"/>
                <a:gd name="T17" fmla="*/ 7 h 42"/>
                <a:gd name="T18" fmla="*/ 0 w 249"/>
                <a:gd name="T19" fmla="*/ 14 h 42"/>
                <a:gd name="T20" fmla="*/ 0 w 249"/>
                <a:gd name="T21" fmla="*/ 28 h 42"/>
                <a:gd name="T22" fmla="*/ 7 w 249"/>
                <a:gd name="T23" fmla="*/ 35 h 42"/>
                <a:gd name="T24" fmla="*/ 14 w 249"/>
                <a:gd name="T25" fmla="*/ 42 h 42"/>
                <a:gd name="T26" fmla="*/ 21 w 249"/>
                <a:gd name="T27" fmla="*/ 42 h 42"/>
                <a:gd name="T28" fmla="*/ 228 w 249"/>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9"/>
                <a:gd name="T46" fmla="*/ 0 h 42"/>
                <a:gd name="T47" fmla="*/ 249 w 249"/>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9" h="42">
                  <a:moveTo>
                    <a:pt x="228" y="42"/>
                  </a:moveTo>
                  <a:lnTo>
                    <a:pt x="235" y="42"/>
                  </a:lnTo>
                  <a:lnTo>
                    <a:pt x="242" y="35"/>
                  </a:lnTo>
                  <a:lnTo>
                    <a:pt x="249" y="28"/>
                  </a:lnTo>
                  <a:lnTo>
                    <a:pt x="249" y="14"/>
                  </a:lnTo>
                  <a:lnTo>
                    <a:pt x="242" y="7"/>
                  </a:lnTo>
                  <a:lnTo>
                    <a:pt x="235" y="0"/>
                  </a:lnTo>
                  <a:lnTo>
                    <a:pt x="14" y="0"/>
                  </a:lnTo>
                  <a:lnTo>
                    <a:pt x="7" y="7"/>
                  </a:lnTo>
                  <a:lnTo>
                    <a:pt x="0" y="14"/>
                  </a:lnTo>
                  <a:lnTo>
                    <a:pt x="0" y="28"/>
                  </a:lnTo>
                  <a:lnTo>
                    <a:pt x="7" y="35"/>
                  </a:lnTo>
                  <a:lnTo>
                    <a:pt x="14" y="42"/>
                  </a:lnTo>
                  <a:lnTo>
                    <a:pt x="21" y="42"/>
                  </a:lnTo>
                  <a:lnTo>
                    <a:pt x="228"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2" name="Freeform 254"/>
            <p:cNvSpPr>
              <a:spLocks/>
            </p:cNvSpPr>
            <p:nvPr/>
          </p:nvSpPr>
          <p:spPr bwMode="auto">
            <a:xfrm>
              <a:off x="3231" y="3010"/>
              <a:ext cx="249" cy="42"/>
            </a:xfrm>
            <a:custGeom>
              <a:avLst/>
              <a:gdLst>
                <a:gd name="T0" fmla="*/ 228 w 249"/>
                <a:gd name="T1" fmla="*/ 42 h 42"/>
                <a:gd name="T2" fmla="*/ 235 w 249"/>
                <a:gd name="T3" fmla="*/ 42 h 42"/>
                <a:gd name="T4" fmla="*/ 242 w 249"/>
                <a:gd name="T5" fmla="*/ 35 h 42"/>
                <a:gd name="T6" fmla="*/ 249 w 249"/>
                <a:gd name="T7" fmla="*/ 28 h 42"/>
                <a:gd name="T8" fmla="*/ 249 w 249"/>
                <a:gd name="T9" fmla="*/ 14 h 42"/>
                <a:gd name="T10" fmla="*/ 242 w 249"/>
                <a:gd name="T11" fmla="*/ 7 h 42"/>
                <a:gd name="T12" fmla="*/ 235 w 249"/>
                <a:gd name="T13" fmla="*/ 0 h 42"/>
                <a:gd name="T14" fmla="*/ 14 w 249"/>
                <a:gd name="T15" fmla="*/ 0 h 42"/>
                <a:gd name="T16" fmla="*/ 7 w 249"/>
                <a:gd name="T17" fmla="*/ 7 h 42"/>
                <a:gd name="T18" fmla="*/ 0 w 249"/>
                <a:gd name="T19" fmla="*/ 14 h 42"/>
                <a:gd name="T20" fmla="*/ 0 w 249"/>
                <a:gd name="T21" fmla="*/ 28 h 42"/>
                <a:gd name="T22" fmla="*/ 7 w 249"/>
                <a:gd name="T23" fmla="*/ 35 h 42"/>
                <a:gd name="T24" fmla="*/ 14 w 249"/>
                <a:gd name="T25" fmla="*/ 42 h 42"/>
                <a:gd name="T26" fmla="*/ 21 w 249"/>
                <a:gd name="T27" fmla="*/ 42 h 42"/>
                <a:gd name="T28" fmla="*/ 228 w 249"/>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9"/>
                <a:gd name="T46" fmla="*/ 0 h 42"/>
                <a:gd name="T47" fmla="*/ 249 w 249"/>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9" h="42">
                  <a:moveTo>
                    <a:pt x="228" y="42"/>
                  </a:moveTo>
                  <a:lnTo>
                    <a:pt x="235" y="42"/>
                  </a:lnTo>
                  <a:lnTo>
                    <a:pt x="242" y="35"/>
                  </a:lnTo>
                  <a:lnTo>
                    <a:pt x="249" y="28"/>
                  </a:lnTo>
                  <a:lnTo>
                    <a:pt x="249" y="14"/>
                  </a:lnTo>
                  <a:lnTo>
                    <a:pt x="242" y="7"/>
                  </a:lnTo>
                  <a:lnTo>
                    <a:pt x="235" y="0"/>
                  </a:lnTo>
                  <a:lnTo>
                    <a:pt x="14" y="0"/>
                  </a:lnTo>
                  <a:lnTo>
                    <a:pt x="7" y="7"/>
                  </a:lnTo>
                  <a:lnTo>
                    <a:pt x="0" y="14"/>
                  </a:lnTo>
                  <a:lnTo>
                    <a:pt x="0" y="28"/>
                  </a:lnTo>
                  <a:lnTo>
                    <a:pt x="7" y="35"/>
                  </a:lnTo>
                  <a:lnTo>
                    <a:pt x="14" y="42"/>
                  </a:lnTo>
                  <a:lnTo>
                    <a:pt x="21" y="42"/>
                  </a:lnTo>
                  <a:lnTo>
                    <a:pt x="228"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3" name="Rectangle 253"/>
            <p:cNvSpPr>
              <a:spLocks noChangeArrowheads="1"/>
            </p:cNvSpPr>
            <p:nvPr/>
          </p:nvSpPr>
          <p:spPr bwMode="auto">
            <a:xfrm>
              <a:off x="3336" y="2323"/>
              <a:ext cx="42" cy="835"/>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4" name="Rectangle 252"/>
            <p:cNvSpPr>
              <a:spLocks noChangeArrowheads="1"/>
            </p:cNvSpPr>
            <p:nvPr/>
          </p:nvSpPr>
          <p:spPr bwMode="auto">
            <a:xfrm>
              <a:off x="3231" y="2366"/>
              <a:ext cx="249"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5" name="Rectangle 251"/>
            <p:cNvSpPr>
              <a:spLocks noChangeArrowheads="1"/>
            </p:cNvSpPr>
            <p:nvPr/>
          </p:nvSpPr>
          <p:spPr bwMode="auto">
            <a:xfrm>
              <a:off x="3231" y="3073"/>
              <a:ext cx="249" cy="43"/>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6" name="Rectangle 250"/>
            <p:cNvSpPr>
              <a:spLocks noChangeArrowheads="1"/>
            </p:cNvSpPr>
            <p:nvPr/>
          </p:nvSpPr>
          <p:spPr bwMode="auto">
            <a:xfrm>
              <a:off x="3336" y="1665"/>
              <a:ext cx="42" cy="658"/>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7" name="Freeform 249"/>
            <p:cNvSpPr>
              <a:spLocks/>
            </p:cNvSpPr>
            <p:nvPr/>
          </p:nvSpPr>
          <p:spPr bwMode="auto">
            <a:xfrm>
              <a:off x="2655" y="1883"/>
              <a:ext cx="699" cy="243"/>
            </a:xfrm>
            <a:custGeom>
              <a:avLst/>
              <a:gdLst>
                <a:gd name="T0" fmla="*/ 699 w 699"/>
                <a:gd name="T1" fmla="*/ 0 h 243"/>
                <a:gd name="T2" fmla="*/ 14 w 699"/>
                <a:gd name="T3" fmla="*/ 0 h 243"/>
                <a:gd name="T4" fmla="*/ 7 w 699"/>
                <a:gd name="T5" fmla="*/ 7 h 243"/>
                <a:gd name="T6" fmla="*/ 0 w 699"/>
                <a:gd name="T7" fmla="*/ 15 h 243"/>
                <a:gd name="T8" fmla="*/ 0 w 699"/>
                <a:gd name="T9" fmla="*/ 243 h 243"/>
                <a:gd name="T10" fmla="*/ 42 w 699"/>
                <a:gd name="T11" fmla="*/ 243 h 243"/>
                <a:gd name="T12" fmla="*/ 42 w 699"/>
                <a:gd name="T13" fmla="*/ 22 h 243"/>
                <a:gd name="T14" fmla="*/ 21 w 699"/>
                <a:gd name="T15" fmla="*/ 43 h 243"/>
                <a:gd name="T16" fmla="*/ 699 w 699"/>
                <a:gd name="T17" fmla="*/ 43 h 243"/>
                <a:gd name="T18" fmla="*/ 699 w 699"/>
                <a:gd name="T19" fmla="*/ 0 h 2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9"/>
                <a:gd name="T31" fmla="*/ 0 h 243"/>
                <a:gd name="T32" fmla="*/ 699 w 699"/>
                <a:gd name="T33" fmla="*/ 243 h 2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9" h="243">
                  <a:moveTo>
                    <a:pt x="699" y="0"/>
                  </a:moveTo>
                  <a:lnTo>
                    <a:pt x="14" y="0"/>
                  </a:lnTo>
                  <a:lnTo>
                    <a:pt x="7" y="7"/>
                  </a:lnTo>
                  <a:lnTo>
                    <a:pt x="0" y="15"/>
                  </a:lnTo>
                  <a:lnTo>
                    <a:pt x="0" y="243"/>
                  </a:lnTo>
                  <a:lnTo>
                    <a:pt x="42" y="243"/>
                  </a:lnTo>
                  <a:lnTo>
                    <a:pt x="42" y="22"/>
                  </a:lnTo>
                  <a:lnTo>
                    <a:pt x="21" y="43"/>
                  </a:lnTo>
                  <a:lnTo>
                    <a:pt x="699" y="43"/>
                  </a:lnTo>
                  <a:lnTo>
                    <a:pt x="699"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8" name="Line 248"/>
            <p:cNvSpPr>
              <a:spLocks noChangeShapeType="1"/>
            </p:cNvSpPr>
            <p:nvPr/>
          </p:nvSpPr>
          <p:spPr bwMode="auto">
            <a:xfrm flipV="1">
              <a:off x="2135" y="1362"/>
              <a:ext cx="190" cy="810"/>
            </a:xfrm>
            <a:prstGeom prst="line">
              <a:avLst/>
            </a:prstGeom>
            <a:noFill/>
            <a:ln w="0">
              <a:solidFill>
                <a:srgbClr val="000000"/>
              </a:solidFill>
              <a:round/>
              <a:headEnd/>
              <a:tailEnd/>
            </a:ln>
          </p:spPr>
          <p:txBody>
            <a:bodyPr/>
            <a:lstStyle/>
            <a:p>
              <a:endParaRPr lang="fr-FR"/>
            </a:p>
          </p:txBody>
        </p:sp>
        <p:sp>
          <p:nvSpPr>
            <p:cNvPr id="100509" name="Freeform 247"/>
            <p:cNvSpPr>
              <a:spLocks/>
            </p:cNvSpPr>
            <p:nvPr/>
          </p:nvSpPr>
          <p:spPr bwMode="auto">
            <a:xfrm>
              <a:off x="2279" y="1362"/>
              <a:ext cx="63" cy="71"/>
            </a:xfrm>
            <a:custGeom>
              <a:avLst/>
              <a:gdLst>
                <a:gd name="T0" fmla="*/ 0 w 63"/>
                <a:gd name="T1" fmla="*/ 57 h 71"/>
                <a:gd name="T2" fmla="*/ 46 w 63"/>
                <a:gd name="T3" fmla="*/ 0 h 71"/>
                <a:gd name="T4" fmla="*/ 63 w 63"/>
                <a:gd name="T5" fmla="*/ 71 h 71"/>
                <a:gd name="T6" fmla="*/ 39 w 63"/>
                <a:gd name="T7" fmla="*/ 32 h 71"/>
                <a:gd name="T8" fmla="*/ 0 w 63"/>
                <a:gd name="T9" fmla="*/ 57 h 71"/>
                <a:gd name="T10" fmla="*/ 0 60000 65536"/>
                <a:gd name="T11" fmla="*/ 0 60000 65536"/>
                <a:gd name="T12" fmla="*/ 0 60000 65536"/>
                <a:gd name="T13" fmla="*/ 0 60000 65536"/>
                <a:gd name="T14" fmla="*/ 0 60000 65536"/>
                <a:gd name="T15" fmla="*/ 0 w 63"/>
                <a:gd name="T16" fmla="*/ 0 h 71"/>
                <a:gd name="T17" fmla="*/ 63 w 63"/>
                <a:gd name="T18" fmla="*/ 71 h 71"/>
              </a:gdLst>
              <a:ahLst/>
              <a:cxnLst>
                <a:cxn ang="T10">
                  <a:pos x="T0" y="T1"/>
                </a:cxn>
                <a:cxn ang="T11">
                  <a:pos x="T2" y="T3"/>
                </a:cxn>
                <a:cxn ang="T12">
                  <a:pos x="T4" y="T5"/>
                </a:cxn>
                <a:cxn ang="T13">
                  <a:pos x="T6" y="T7"/>
                </a:cxn>
                <a:cxn ang="T14">
                  <a:pos x="T8" y="T9"/>
                </a:cxn>
              </a:cxnLst>
              <a:rect l="T15" t="T16" r="T17" b="T18"/>
              <a:pathLst>
                <a:path w="63" h="71">
                  <a:moveTo>
                    <a:pt x="0" y="57"/>
                  </a:moveTo>
                  <a:lnTo>
                    <a:pt x="46" y="0"/>
                  </a:lnTo>
                  <a:lnTo>
                    <a:pt x="63" y="71"/>
                  </a:lnTo>
                  <a:lnTo>
                    <a:pt x="39" y="32"/>
                  </a:lnTo>
                  <a:lnTo>
                    <a:pt x="0" y="57"/>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10" name="Rectangle 246"/>
            <p:cNvSpPr>
              <a:spLocks noChangeArrowheads="1"/>
            </p:cNvSpPr>
            <p:nvPr/>
          </p:nvSpPr>
          <p:spPr bwMode="auto">
            <a:xfrm>
              <a:off x="4397" y="3014"/>
              <a:ext cx="583" cy="253"/>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511" name="Freeform 245"/>
            <p:cNvSpPr>
              <a:spLocks/>
            </p:cNvSpPr>
            <p:nvPr/>
          </p:nvSpPr>
          <p:spPr bwMode="auto">
            <a:xfrm>
              <a:off x="4376" y="2992"/>
              <a:ext cx="621" cy="293"/>
            </a:xfrm>
            <a:custGeom>
              <a:avLst/>
              <a:gdLst>
                <a:gd name="T0" fmla="*/ 21 w 621"/>
                <a:gd name="T1" fmla="*/ 0 h 293"/>
                <a:gd name="T2" fmla="*/ 14 w 621"/>
                <a:gd name="T3" fmla="*/ 0 h 293"/>
                <a:gd name="T4" fmla="*/ 7 w 621"/>
                <a:gd name="T5" fmla="*/ 7 h 293"/>
                <a:gd name="T6" fmla="*/ 0 w 621"/>
                <a:gd name="T7" fmla="*/ 14 h 293"/>
                <a:gd name="T8" fmla="*/ 0 w 621"/>
                <a:gd name="T9" fmla="*/ 278 h 293"/>
                <a:gd name="T10" fmla="*/ 7 w 621"/>
                <a:gd name="T11" fmla="*/ 286 h 293"/>
                <a:gd name="T12" fmla="*/ 14 w 621"/>
                <a:gd name="T13" fmla="*/ 293 h 293"/>
                <a:gd name="T14" fmla="*/ 607 w 621"/>
                <a:gd name="T15" fmla="*/ 293 h 293"/>
                <a:gd name="T16" fmla="*/ 614 w 621"/>
                <a:gd name="T17" fmla="*/ 286 h 293"/>
                <a:gd name="T18" fmla="*/ 621 w 621"/>
                <a:gd name="T19" fmla="*/ 278 h 293"/>
                <a:gd name="T20" fmla="*/ 621 w 621"/>
                <a:gd name="T21" fmla="*/ 14 h 293"/>
                <a:gd name="T22" fmla="*/ 614 w 621"/>
                <a:gd name="T23" fmla="*/ 7 h 293"/>
                <a:gd name="T24" fmla="*/ 607 w 621"/>
                <a:gd name="T25" fmla="*/ 0 h 293"/>
                <a:gd name="T26" fmla="*/ 600 w 621"/>
                <a:gd name="T27" fmla="*/ 0 h 293"/>
                <a:gd name="T28" fmla="*/ 21 w 621"/>
                <a:gd name="T29" fmla="*/ 0 h 293"/>
                <a:gd name="T30" fmla="*/ 21 w 621"/>
                <a:gd name="T31" fmla="*/ 43 h 293"/>
                <a:gd name="T32" fmla="*/ 600 w 621"/>
                <a:gd name="T33" fmla="*/ 43 h 293"/>
                <a:gd name="T34" fmla="*/ 579 w 621"/>
                <a:gd name="T35" fmla="*/ 22 h 293"/>
                <a:gd name="T36" fmla="*/ 579 w 621"/>
                <a:gd name="T37" fmla="*/ 271 h 293"/>
                <a:gd name="T38" fmla="*/ 600 w 621"/>
                <a:gd name="T39" fmla="*/ 250 h 293"/>
                <a:gd name="T40" fmla="*/ 21 w 621"/>
                <a:gd name="T41" fmla="*/ 250 h 293"/>
                <a:gd name="T42" fmla="*/ 42 w 621"/>
                <a:gd name="T43" fmla="*/ 271 h 293"/>
                <a:gd name="T44" fmla="*/ 42 w 621"/>
                <a:gd name="T45" fmla="*/ 22 h 293"/>
                <a:gd name="T46" fmla="*/ 21 w 621"/>
                <a:gd name="T47" fmla="*/ 43 h 293"/>
                <a:gd name="T48" fmla="*/ 21 w 621"/>
                <a:gd name="T49" fmla="*/ 0 h 2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1"/>
                <a:gd name="T76" fmla="*/ 0 h 293"/>
                <a:gd name="T77" fmla="*/ 621 w 621"/>
                <a:gd name="T78" fmla="*/ 293 h 2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1" h="293">
                  <a:moveTo>
                    <a:pt x="21" y="0"/>
                  </a:moveTo>
                  <a:lnTo>
                    <a:pt x="14" y="0"/>
                  </a:lnTo>
                  <a:lnTo>
                    <a:pt x="7" y="7"/>
                  </a:lnTo>
                  <a:lnTo>
                    <a:pt x="0" y="14"/>
                  </a:lnTo>
                  <a:lnTo>
                    <a:pt x="0" y="278"/>
                  </a:lnTo>
                  <a:lnTo>
                    <a:pt x="7" y="286"/>
                  </a:lnTo>
                  <a:lnTo>
                    <a:pt x="14" y="293"/>
                  </a:lnTo>
                  <a:lnTo>
                    <a:pt x="607" y="293"/>
                  </a:lnTo>
                  <a:lnTo>
                    <a:pt x="614" y="286"/>
                  </a:lnTo>
                  <a:lnTo>
                    <a:pt x="621" y="278"/>
                  </a:lnTo>
                  <a:lnTo>
                    <a:pt x="621" y="14"/>
                  </a:lnTo>
                  <a:lnTo>
                    <a:pt x="614" y="7"/>
                  </a:lnTo>
                  <a:lnTo>
                    <a:pt x="607" y="0"/>
                  </a:lnTo>
                  <a:lnTo>
                    <a:pt x="600" y="0"/>
                  </a:lnTo>
                  <a:lnTo>
                    <a:pt x="21" y="0"/>
                  </a:lnTo>
                  <a:lnTo>
                    <a:pt x="21" y="43"/>
                  </a:lnTo>
                  <a:lnTo>
                    <a:pt x="600" y="43"/>
                  </a:lnTo>
                  <a:lnTo>
                    <a:pt x="579" y="22"/>
                  </a:lnTo>
                  <a:lnTo>
                    <a:pt x="579" y="271"/>
                  </a:lnTo>
                  <a:lnTo>
                    <a:pt x="600" y="250"/>
                  </a:lnTo>
                  <a:lnTo>
                    <a:pt x="21" y="250"/>
                  </a:lnTo>
                  <a:lnTo>
                    <a:pt x="42" y="271"/>
                  </a:lnTo>
                  <a:lnTo>
                    <a:pt x="42" y="22"/>
                  </a:lnTo>
                  <a:lnTo>
                    <a:pt x="21" y="43"/>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12" name="Rectangle 244"/>
            <p:cNvSpPr>
              <a:spLocks noChangeArrowheads="1"/>
            </p:cNvSpPr>
            <p:nvPr/>
          </p:nvSpPr>
          <p:spPr bwMode="auto">
            <a:xfrm>
              <a:off x="4274" y="3119"/>
              <a:ext cx="123"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13" name="Rectangle 243"/>
            <p:cNvSpPr>
              <a:spLocks noChangeArrowheads="1"/>
            </p:cNvSpPr>
            <p:nvPr/>
          </p:nvSpPr>
          <p:spPr bwMode="auto">
            <a:xfrm>
              <a:off x="4976" y="3119"/>
              <a:ext cx="127"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14" name="Rectangle 242"/>
            <p:cNvSpPr>
              <a:spLocks noChangeArrowheads="1"/>
            </p:cNvSpPr>
            <p:nvPr/>
          </p:nvSpPr>
          <p:spPr bwMode="auto">
            <a:xfrm>
              <a:off x="3898" y="2725"/>
              <a:ext cx="211" cy="834"/>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515" name="Line 241"/>
            <p:cNvSpPr>
              <a:spLocks noChangeShapeType="1"/>
            </p:cNvSpPr>
            <p:nvPr/>
          </p:nvSpPr>
          <p:spPr bwMode="auto">
            <a:xfrm>
              <a:off x="3997" y="2725"/>
              <a:ext cx="108" cy="109"/>
            </a:xfrm>
            <a:prstGeom prst="line">
              <a:avLst/>
            </a:prstGeom>
            <a:noFill/>
            <a:ln w="0">
              <a:solidFill>
                <a:srgbClr val="000000"/>
              </a:solidFill>
              <a:round/>
              <a:headEnd/>
              <a:tailEnd/>
            </a:ln>
          </p:spPr>
          <p:txBody>
            <a:bodyPr/>
            <a:lstStyle/>
            <a:p>
              <a:endParaRPr lang="fr-FR"/>
            </a:p>
          </p:txBody>
        </p:sp>
        <p:sp>
          <p:nvSpPr>
            <p:cNvPr id="100516" name="Line 240"/>
            <p:cNvSpPr>
              <a:spLocks noChangeShapeType="1"/>
            </p:cNvSpPr>
            <p:nvPr/>
          </p:nvSpPr>
          <p:spPr bwMode="auto">
            <a:xfrm>
              <a:off x="3898" y="2739"/>
              <a:ext cx="207" cy="208"/>
            </a:xfrm>
            <a:prstGeom prst="line">
              <a:avLst/>
            </a:prstGeom>
            <a:noFill/>
            <a:ln w="0">
              <a:solidFill>
                <a:srgbClr val="000000"/>
              </a:solidFill>
              <a:round/>
              <a:headEnd/>
              <a:tailEnd/>
            </a:ln>
          </p:spPr>
          <p:txBody>
            <a:bodyPr/>
            <a:lstStyle/>
            <a:p>
              <a:endParaRPr lang="fr-FR"/>
            </a:p>
          </p:txBody>
        </p:sp>
        <p:sp>
          <p:nvSpPr>
            <p:cNvPr id="100517" name="Line 239"/>
            <p:cNvSpPr>
              <a:spLocks noChangeShapeType="1"/>
            </p:cNvSpPr>
            <p:nvPr/>
          </p:nvSpPr>
          <p:spPr bwMode="auto">
            <a:xfrm>
              <a:off x="3898" y="2852"/>
              <a:ext cx="207" cy="207"/>
            </a:xfrm>
            <a:prstGeom prst="line">
              <a:avLst/>
            </a:prstGeom>
            <a:noFill/>
            <a:ln w="0">
              <a:solidFill>
                <a:srgbClr val="000000"/>
              </a:solidFill>
              <a:round/>
              <a:headEnd/>
              <a:tailEnd/>
            </a:ln>
          </p:spPr>
          <p:txBody>
            <a:bodyPr/>
            <a:lstStyle/>
            <a:p>
              <a:endParaRPr lang="fr-FR"/>
            </a:p>
          </p:txBody>
        </p:sp>
        <p:sp>
          <p:nvSpPr>
            <p:cNvPr id="100518" name="Line 238"/>
            <p:cNvSpPr>
              <a:spLocks noChangeShapeType="1"/>
            </p:cNvSpPr>
            <p:nvPr/>
          </p:nvSpPr>
          <p:spPr bwMode="auto">
            <a:xfrm>
              <a:off x="3898" y="2964"/>
              <a:ext cx="207" cy="208"/>
            </a:xfrm>
            <a:prstGeom prst="line">
              <a:avLst/>
            </a:prstGeom>
            <a:noFill/>
            <a:ln w="0">
              <a:solidFill>
                <a:srgbClr val="000000"/>
              </a:solidFill>
              <a:round/>
              <a:headEnd/>
              <a:tailEnd/>
            </a:ln>
          </p:spPr>
          <p:txBody>
            <a:bodyPr/>
            <a:lstStyle/>
            <a:p>
              <a:endParaRPr lang="fr-FR"/>
            </a:p>
          </p:txBody>
        </p:sp>
        <p:sp>
          <p:nvSpPr>
            <p:cNvPr id="100519" name="Line 237"/>
            <p:cNvSpPr>
              <a:spLocks noChangeShapeType="1"/>
            </p:cNvSpPr>
            <p:nvPr/>
          </p:nvSpPr>
          <p:spPr bwMode="auto">
            <a:xfrm>
              <a:off x="3898" y="3077"/>
              <a:ext cx="207" cy="208"/>
            </a:xfrm>
            <a:prstGeom prst="line">
              <a:avLst/>
            </a:prstGeom>
            <a:noFill/>
            <a:ln w="0">
              <a:solidFill>
                <a:srgbClr val="000000"/>
              </a:solidFill>
              <a:round/>
              <a:headEnd/>
              <a:tailEnd/>
            </a:ln>
          </p:spPr>
          <p:txBody>
            <a:bodyPr/>
            <a:lstStyle/>
            <a:p>
              <a:endParaRPr lang="fr-FR"/>
            </a:p>
          </p:txBody>
        </p:sp>
        <p:sp>
          <p:nvSpPr>
            <p:cNvPr id="100520" name="Line 236"/>
            <p:cNvSpPr>
              <a:spLocks noChangeShapeType="1"/>
            </p:cNvSpPr>
            <p:nvPr/>
          </p:nvSpPr>
          <p:spPr bwMode="auto">
            <a:xfrm>
              <a:off x="3898" y="3190"/>
              <a:ext cx="207" cy="207"/>
            </a:xfrm>
            <a:prstGeom prst="line">
              <a:avLst/>
            </a:prstGeom>
            <a:noFill/>
            <a:ln w="0">
              <a:solidFill>
                <a:srgbClr val="000000"/>
              </a:solidFill>
              <a:round/>
              <a:headEnd/>
              <a:tailEnd/>
            </a:ln>
          </p:spPr>
          <p:txBody>
            <a:bodyPr/>
            <a:lstStyle/>
            <a:p>
              <a:endParaRPr lang="fr-FR"/>
            </a:p>
          </p:txBody>
        </p:sp>
        <p:sp>
          <p:nvSpPr>
            <p:cNvPr id="100521" name="Line 235"/>
            <p:cNvSpPr>
              <a:spLocks noChangeShapeType="1"/>
            </p:cNvSpPr>
            <p:nvPr/>
          </p:nvSpPr>
          <p:spPr bwMode="auto">
            <a:xfrm>
              <a:off x="3898" y="3299"/>
              <a:ext cx="207" cy="207"/>
            </a:xfrm>
            <a:prstGeom prst="line">
              <a:avLst/>
            </a:prstGeom>
            <a:noFill/>
            <a:ln w="0">
              <a:solidFill>
                <a:srgbClr val="000000"/>
              </a:solidFill>
              <a:round/>
              <a:headEnd/>
              <a:tailEnd/>
            </a:ln>
          </p:spPr>
          <p:txBody>
            <a:bodyPr/>
            <a:lstStyle/>
            <a:p>
              <a:endParaRPr lang="fr-FR"/>
            </a:p>
          </p:txBody>
        </p:sp>
        <p:sp>
          <p:nvSpPr>
            <p:cNvPr id="100522" name="Line 234"/>
            <p:cNvSpPr>
              <a:spLocks noChangeShapeType="1"/>
            </p:cNvSpPr>
            <p:nvPr/>
          </p:nvSpPr>
          <p:spPr bwMode="auto">
            <a:xfrm>
              <a:off x="3898" y="3411"/>
              <a:ext cx="144" cy="145"/>
            </a:xfrm>
            <a:prstGeom prst="line">
              <a:avLst/>
            </a:prstGeom>
            <a:noFill/>
            <a:ln w="0">
              <a:solidFill>
                <a:srgbClr val="000000"/>
              </a:solidFill>
              <a:round/>
              <a:headEnd/>
              <a:tailEnd/>
            </a:ln>
          </p:spPr>
          <p:txBody>
            <a:bodyPr/>
            <a:lstStyle/>
            <a:p>
              <a:endParaRPr lang="fr-FR"/>
            </a:p>
          </p:txBody>
        </p:sp>
        <p:sp>
          <p:nvSpPr>
            <p:cNvPr id="100523" name="Line 233"/>
            <p:cNvSpPr>
              <a:spLocks noChangeShapeType="1"/>
            </p:cNvSpPr>
            <p:nvPr/>
          </p:nvSpPr>
          <p:spPr bwMode="auto">
            <a:xfrm>
              <a:off x="3898" y="3524"/>
              <a:ext cx="32" cy="32"/>
            </a:xfrm>
            <a:prstGeom prst="line">
              <a:avLst/>
            </a:prstGeom>
            <a:noFill/>
            <a:ln w="0">
              <a:solidFill>
                <a:srgbClr val="000000"/>
              </a:solidFill>
              <a:round/>
              <a:headEnd/>
              <a:tailEnd/>
            </a:ln>
          </p:spPr>
          <p:txBody>
            <a:bodyPr/>
            <a:lstStyle/>
            <a:p>
              <a:endParaRPr lang="fr-FR"/>
            </a:p>
          </p:txBody>
        </p:sp>
        <p:sp>
          <p:nvSpPr>
            <p:cNvPr id="100524" name="Freeform 232"/>
            <p:cNvSpPr>
              <a:spLocks/>
            </p:cNvSpPr>
            <p:nvPr/>
          </p:nvSpPr>
          <p:spPr bwMode="auto">
            <a:xfrm>
              <a:off x="4084" y="3119"/>
              <a:ext cx="208" cy="42"/>
            </a:xfrm>
            <a:custGeom>
              <a:avLst/>
              <a:gdLst>
                <a:gd name="T0" fmla="*/ 187 w 208"/>
                <a:gd name="T1" fmla="*/ 42 h 42"/>
                <a:gd name="T2" fmla="*/ 194 w 208"/>
                <a:gd name="T3" fmla="*/ 42 h 42"/>
                <a:gd name="T4" fmla="*/ 201 w 208"/>
                <a:gd name="T5" fmla="*/ 35 h 42"/>
                <a:gd name="T6" fmla="*/ 208 w 208"/>
                <a:gd name="T7" fmla="*/ 28 h 42"/>
                <a:gd name="T8" fmla="*/ 208 w 208"/>
                <a:gd name="T9" fmla="*/ 14 h 42"/>
                <a:gd name="T10" fmla="*/ 201 w 208"/>
                <a:gd name="T11" fmla="*/ 7 h 42"/>
                <a:gd name="T12" fmla="*/ 194 w 208"/>
                <a:gd name="T13" fmla="*/ 0 h 42"/>
                <a:gd name="T14" fmla="*/ 14 w 208"/>
                <a:gd name="T15" fmla="*/ 0 h 42"/>
                <a:gd name="T16" fmla="*/ 7 w 208"/>
                <a:gd name="T17" fmla="*/ 7 h 42"/>
                <a:gd name="T18" fmla="*/ 0 w 208"/>
                <a:gd name="T19" fmla="*/ 14 h 42"/>
                <a:gd name="T20" fmla="*/ 0 w 208"/>
                <a:gd name="T21" fmla="*/ 28 h 42"/>
                <a:gd name="T22" fmla="*/ 7 w 208"/>
                <a:gd name="T23" fmla="*/ 35 h 42"/>
                <a:gd name="T24" fmla="*/ 14 w 208"/>
                <a:gd name="T25" fmla="*/ 42 h 42"/>
                <a:gd name="T26" fmla="*/ 21 w 208"/>
                <a:gd name="T27" fmla="*/ 42 h 42"/>
                <a:gd name="T28" fmla="*/ 187 w 208"/>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42"/>
                <a:gd name="T47" fmla="*/ 208 w 208"/>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42">
                  <a:moveTo>
                    <a:pt x="187" y="42"/>
                  </a:moveTo>
                  <a:lnTo>
                    <a:pt x="194" y="42"/>
                  </a:lnTo>
                  <a:lnTo>
                    <a:pt x="201" y="35"/>
                  </a:lnTo>
                  <a:lnTo>
                    <a:pt x="208" y="28"/>
                  </a:lnTo>
                  <a:lnTo>
                    <a:pt x="208" y="14"/>
                  </a:lnTo>
                  <a:lnTo>
                    <a:pt x="201" y="7"/>
                  </a:lnTo>
                  <a:lnTo>
                    <a:pt x="194" y="0"/>
                  </a:lnTo>
                  <a:lnTo>
                    <a:pt x="14" y="0"/>
                  </a:lnTo>
                  <a:lnTo>
                    <a:pt x="7" y="7"/>
                  </a:lnTo>
                  <a:lnTo>
                    <a:pt x="0" y="14"/>
                  </a:lnTo>
                  <a:lnTo>
                    <a:pt x="0" y="28"/>
                  </a:lnTo>
                  <a:lnTo>
                    <a:pt x="7" y="35"/>
                  </a:lnTo>
                  <a:lnTo>
                    <a:pt x="14" y="42"/>
                  </a:lnTo>
                  <a:lnTo>
                    <a:pt x="21" y="42"/>
                  </a:lnTo>
                  <a:lnTo>
                    <a:pt x="187"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5" name="Freeform 231"/>
            <p:cNvSpPr>
              <a:spLocks/>
            </p:cNvSpPr>
            <p:nvPr/>
          </p:nvSpPr>
          <p:spPr bwMode="auto">
            <a:xfrm>
              <a:off x="4084" y="2704"/>
              <a:ext cx="43" cy="873"/>
            </a:xfrm>
            <a:custGeom>
              <a:avLst/>
              <a:gdLst>
                <a:gd name="T0" fmla="*/ 43 w 43"/>
                <a:gd name="T1" fmla="*/ 21 h 873"/>
                <a:gd name="T2" fmla="*/ 43 w 43"/>
                <a:gd name="T3" fmla="*/ 14 h 873"/>
                <a:gd name="T4" fmla="*/ 36 w 43"/>
                <a:gd name="T5" fmla="*/ 7 h 873"/>
                <a:gd name="T6" fmla="*/ 28 w 43"/>
                <a:gd name="T7" fmla="*/ 0 h 873"/>
                <a:gd name="T8" fmla="*/ 14 w 43"/>
                <a:gd name="T9" fmla="*/ 0 h 873"/>
                <a:gd name="T10" fmla="*/ 7 w 43"/>
                <a:gd name="T11" fmla="*/ 7 h 873"/>
                <a:gd name="T12" fmla="*/ 0 w 43"/>
                <a:gd name="T13" fmla="*/ 14 h 873"/>
                <a:gd name="T14" fmla="*/ 0 w 43"/>
                <a:gd name="T15" fmla="*/ 859 h 873"/>
                <a:gd name="T16" fmla="*/ 7 w 43"/>
                <a:gd name="T17" fmla="*/ 866 h 873"/>
                <a:gd name="T18" fmla="*/ 14 w 43"/>
                <a:gd name="T19" fmla="*/ 873 h 873"/>
                <a:gd name="T20" fmla="*/ 28 w 43"/>
                <a:gd name="T21" fmla="*/ 873 h 873"/>
                <a:gd name="T22" fmla="*/ 36 w 43"/>
                <a:gd name="T23" fmla="*/ 866 h 873"/>
                <a:gd name="T24" fmla="*/ 43 w 43"/>
                <a:gd name="T25" fmla="*/ 859 h 873"/>
                <a:gd name="T26" fmla="*/ 43 w 43"/>
                <a:gd name="T27" fmla="*/ 852 h 873"/>
                <a:gd name="T28" fmla="*/ 43 w 43"/>
                <a:gd name="T29" fmla="*/ 21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873"/>
                <a:gd name="T47" fmla="*/ 43 w 43"/>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873">
                  <a:moveTo>
                    <a:pt x="43" y="21"/>
                  </a:moveTo>
                  <a:lnTo>
                    <a:pt x="43" y="14"/>
                  </a:lnTo>
                  <a:lnTo>
                    <a:pt x="36" y="7"/>
                  </a:lnTo>
                  <a:lnTo>
                    <a:pt x="28" y="0"/>
                  </a:lnTo>
                  <a:lnTo>
                    <a:pt x="14" y="0"/>
                  </a:lnTo>
                  <a:lnTo>
                    <a:pt x="7" y="7"/>
                  </a:lnTo>
                  <a:lnTo>
                    <a:pt x="0" y="14"/>
                  </a:lnTo>
                  <a:lnTo>
                    <a:pt x="0" y="859"/>
                  </a:lnTo>
                  <a:lnTo>
                    <a:pt x="7" y="866"/>
                  </a:lnTo>
                  <a:lnTo>
                    <a:pt x="14" y="873"/>
                  </a:lnTo>
                  <a:lnTo>
                    <a:pt x="28" y="873"/>
                  </a:lnTo>
                  <a:lnTo>
                    <a:pt x="36" y="866"/>
                  </a:lnTo>
                  <a:lnTo>
                    <a:pt x="43" y="859"/>
                  </a:lnTo>
                  <a:lnTo>
                    <a:pt x="43" y="852"/>
                  </a:lnTo>
                  <a:lnTo>
                    <a:pt x="43"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6" name="Rectangle 230"/>
            <p:cNvSpPr>
              <a:spLocks noChangeArrowheads="1"/>
            </p:cNvSpPr>
            <p:nvPr/>
          </p:nvSpPr>
          <p:spPr bwMode="auto">
            <a:xfrm>
              <a:off x="4685" y="2031"/>
              <a:ext cx="42" cy="1004"/>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27" name="Freeform 229"/>
            <p:cNvSpPr>
              <a:spLocks/>
            </p:cNvSpPr>
            <p:nvPr/>
          </p:nvSpPr>
          <p:spPr bwMode="auto">
            <a:xfrm>
              <a:off x="4646" y="2500"/>
              <a:ext cx="21" cy="478"/>
            </a:xfrm>
            <a:custGeom>
              <a:avLst/>
              <a:gdLst>
                <a:gd name="T0" fmla="*/ 21 w 21"/>
                <a:gd name="T1" fmla="*/ 10 h 478"/>
                <a:gd name="T2" fmla="*/ 21 w 21"/>
                <a:gd name="T3" fmla="*/ 7 h 478"/>
                <a:gd name="T4" fmla="*/ 18 w 21"/>
                <a:gd name="T5" fmla="*/ 3 h 478"/>
                <a:gd name="T6" fmla="*/ 18 w 21"/>
                <a:gd name="T7" fmla="*/ 0 h 478"/>
                <a:gd name="T8" fmla="*/ 7 w 21"/>
                <a:gd name="T9" fmla="*/ 0 h 478"/>
                <a:gd name="T10" fmla="*/ 0 w 21"/>
                <a:gd name="T11" fmla="*/ 7 h 478"/>
                <a:gd name="T12" fmla="*/ 0 w 21"/>
                <a:gd name="T13" fmla="*/ 475 h 478"/>
                <a:gd name="T14" fmla="*/ 4 w 21"/>
                <a:gd name="T15" fmla="*/ 475 h 478"/>
                <a:gd name="T16" fmla="*/ 7 w 21"/>
                <a:gd name="T17" fmla="*/ 478 h 478"/>
                <a:gd name="T18" fmla="*/ 18 w 21"/>
                <a:gd name="T19" fmla="*/ 478 h 478"/>
                <a:gd name="T20" fmla="*/ 18 w 21"/>
                <a:gd name="T21" fmla="*/ 475 h 478"/>
                <a:gd name="T22" fmla="*/ 21 w 21"/>
                <a:gd name="T23" fmla="*/ 475 h 478"/>
                <a:gd name="T24" fmla="*/ 21 w 21"/>
                <a:gd name="T25" fmla="*/ 468 h 478"/>
                <a:gd name="T26" fmla="*/ 21 w 21"/>
                <a:gd name="T27" fmla="*/ 10 h 4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478"/>
                <a:gd name="T44" fmla="*/ 21 w 21"/>
                <a:gd name="T45" fmla="*/ 478 h 4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478">
                  <a:moveTo>
                    <a:pt x="21" y="10"/>
                  </a:moveTo>
                  <a:lnTo>
                    <a:pt x="21" y="7"/>
                  </a:lnTo>
                  <a:lnTo>
                    <a:pt x="18" y="3"/>
                  </a:lnTo>
                  <a:lnTo>
                    <a:pt x="18" y="0"/>
                  </a:lnTo>
                  <a:lnTo>
                    <a:pt x="7" y="0"/>
                  </a:lnTo>
                  <a:lnTo>
                    <a:pt x="0" y="7"/>
                  </a:lnTo>
                  <a:lnTo>
                    <a:pt x="0" y="475"/>
                  </a:lnTo>
                  <a:lnTo>
                    <a:pt x="4" y="475"/>
                  </a:lnTo>
                  <a:lnTo>
                    <a:pt x="7" y="478"/>
                  </a:lnTo>
                  <a:lnTo>
                    <a:pt x="18" y="478"/>
                  </a:lnTo>
                  <a:lnTo>
                    <a:pt x="18" y="475"/>
                  </a:lnTo>
                  <a:lnTo>
                    <a:pt x="21" y="475"/>
                  </a:lnTo>
                  <a:lnTo>
                    <a:pt x="21" y="468"/>
                  </a:lnTo>
                  <a:lnTo>
                    <a:pt x="21" y="1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8" name="Freeform 228"/>
            <p:cNvSpPr>
              <a:spLocks/>
            </p:cNvSpPr>
            <p:nvPr/>
          </p:nvSpPr>
          <p:spPr bwMode="auto">
            <a:xfrm>
              <a:off x="4148"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9" name="Freeform 227"/>
            <p:cNvSpPr>
              <a:spLocks/>
            </p:cNvSpPr>
            <p:nvPr/>
          </p:nvSpPr>
          <p:spPr bwMode="auto">
            <a:xfrm>
              <a:off x="4232"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0" name="Freeform 226"/>
            <p:cNvSpPr>
              <a:spLocks/>
            </p:cNvSpPr>
            <p:nvPr/>
          </p:nvSpPr>
          <p:spPr bwMode="auto">
            <a:xfrm>
              <a:off x="4274" y="2500"/>
              <a:ext cx="102" cy="478"/>
            </a:xfrm>
            <a:custGeom>
              <a:avLst/>
              <a:gdLst>
                <a:gd name="T0" fmla="*/ 21 w 102"/>
                <a:gd name="T1" fmla="*/ 7 h 478"/>
                <a:gd name="T2" fmla="*/ 14 w 102"/>
                <a:gd name="T3" fmla="*/ 0 h 478"/>
                <a:gd name="T4" fmla="*/ 7 w 102"/>
                <a:gd name="T5" fmla="*/ 0 h 478"/>
                <a:gd name="T6" fmla="*/ 0 w 102"/>
                <a:gd name="T7" fmla="*/ 7 h 478"/>
                <a:gd name="T8" fmla="*/ 0 w 102"/>
                <a:gd name="T9" fmla="*/ 14 h 478"/>
                <a:gd name="T10" fmla="*/ 81 w 102"/>
                <a:gd name="T11" fmla="*/ 471 h 478"/>
                <a:gd name="T12" fmla="*/ 88 w 102"/>
                <a:gd name="T13" fmla="*/ 478 h 478"/>
                <a:gd name="T14" fmla="*/ 95 w 102"/>
                <a:gd name="T15" fmla="*/ 478 h 478"/>
                <a:gd name="T16" fmla="*/ 102 w 102"/>
                <a:gd name="T17" fmla="*/ 471 h 478"/>
                <a:gd name="T18" fmla="*/ 102 w 102"/>
                <a:gd name="T19" fmla="*/ 464 h 478"/>
                <a:gd name="T20" fmla="*/ 21 w 102"/>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478"/>
                <a:gd name="T35" fmla="*/ 102 w 102"/>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478">
                  <a:moveTo>
                    <a:pt x="21" y="7"/>
                  </a:moveTo>
                  <a:lnTo>
                    <a:pt x="14" y="0"/>
                  </a:lnTo>
                  <a:lnTo>
                    <a:pt x="7" y="0"/>
                  </a:lnTo>
                  <a:lnTo>
                    <a:pt x="0" y="7"/>
                  </a:lnTo>
                  <a:lnTo>
                    <a:pt x="0" y="14"/>
                  </a:lnTo>
                  <a:lnTo>
                    <a:pt x="81" y="471"/>
                  </a:lnTo>
                  <a:lnTo>
                    <a:pt x="88" y="478"/>
                  </a:lnTo>
                  <a:lnTo>
                    <a:pt x="95" y="478"/>
                  </a:lnTo>
                  <a:lnTo>
                    <a:pt x="102" y="471"/>
                  </a:lnTo>
                  <a:lnTo>
                    <a:pt x="102"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1" name="Freeform 225"/>
            <p:cNvSpPr>
              <a:spLocks/>
            </p:cNvSpPr>
            <p:nvPr/>
          </p:nvSpPr>
          <p:spPr bwMode="auto">
            <a:xfrm>
              <a:off x="4355"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2" name="Freeform 224"/>
            <p:cNvSpPr>
              <a:spLocks/>
            </p:cNvSpPr>
            <p:nvPr/>
          </p:nvSpPr>
          <p:spPr bwMode="auto">
            <a:xfrm>
              <a:off x="4397"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3" name="Freeform 223"/>
            <p:cNvSpPr>
              <a:spLocks/>
            </p:cNvSpPr>
            <p:nvPr/>
          </p:nvSpPr>
          <p:spPr bwMode="auto">
            <a:xfrm>
              <a:off x="4481" y="2500"/>
              <a:ext cx="60" cy="478"/>
            </a:xfrm>
            <a:custGeom>
              <a:avLst/>
              <a:gdLst>
                <a:gd name="T0" fmla="*/ 0 w 60"/>
                <a:gd name="T1" fmla="*/ 468 h 478"/>
                <a:gd name="T2" fmla="*/ 0 w 60"/>
                <a:gd name="T3" fmla="*/ 471 h 478"/>
                <a:gd name="T4" fmla="*/ 7 w 60"/>
                <a:gd name="T5" fmla="*/ 478 h 478"/>
                <a:gd name="T6" fmla="*/ 14 w 60"/>
                <a:gd name="T7" fmla="*/ 478 h 478"/>
                <a:gd name="T8" fmla="*/ 21 w 60"/>
                <a:gd name="T9" fmla="*/ 471 h 478"/>
                <a:gd name="T10" fmla="*/ 21 w 60"/>
                <a:gd name="T11" fmla="*/ 468 h 478"/>
                <a:gd name="T12" fmla="*/ 60 w 60"/>
                <a:gd name="T13" fmla="*/ 10 h 478"/>
                <a:gd name="T14" fmla="*/ 60 w 60"/>
                <a:gd name="T15" fmla="*/ 7 h 478"/>
                <a:gd name="T16" fmla="*/ 53 w 60"/>
                <a:gd name="T17" fmla="*/ 0 h 478"/>
                <a:gd name="T18" fmla="*/ 46 w 60"/>
                <a:gd name="T19" fmla="*/ 0 h 478"/>
                <a:gd name="T20" fmla="*/ 39 w 60"/>
                <a:gd name="T21" fmla="*/ 7 h 478"/>
                <a:gd name="T22" fmla="*/ 39 w 60"/>
                <a:gd name="T23" fmla="*/ 10 h 478"/>
                <a:gd name="T24" fmla="*/ 0 w 60"/>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478"/>
                <a:gd name="T41" fmla="*/ 60 w 60"/>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478">
                  <a:moveTo>
                    <a:pt x="0" y="468"/>
                  </a:moveTo>
                  <a:lnTo>
                    <a:pt x="0" y="471"/>
                  </a:lnTo>
                  <a:lnTo>
                    <a:pt x="7" y="478"/>
                  </a:lnTo>
                  <a:lnTo>
                    <a:pt x="14" y="478"/>
                  </a:lnTo>
                  <a:lnTo>
                    <a:pt x="21" y="471"/>
                  </a:lnTo>
                  <a:lnTo>
                    <a:pt x="21" y="468"/>
                  </a:lnTo>
                  <a:lnTo>
                    <a:pt x="60" y="10"/>
                  </a:lnTo>
                  <a:lnTo>
                    <a:pt x="60" y="7"/>
                  </a:lnTo>
                  <a:lnTo>
                    <a:pt x="53" y="0"/>
                  </a:lnTo>
                  <a:lnTo>
                    <a:pt x="46" y="0"/>
                  </a:lnTo>
                  <a:lnTo>
                    <a:pt x="39" y="7"/>
                  </a:lnTo>
                  <a:lnTo>
                    <a:pt x="39"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4" name="Freeform 222"/>
            <p:cNvSpPr>
              <a:spLocks/>
            </p:cNvSpPr>
            <p:nvPr/>
          </p:nvSpPr>
          <p:spPr bwMode="auto">
            <a:xfrm>
              <a:off x="4520"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5" name="Freeform 221"/>
            <p:cNvSpPr>
              <a:spLocks/>
            </p:cNvSpPr>
            <p:nvPr/>
          </p:nvSpPr>
          <p:spPr bwMode="auto">
            <a:xfrm>
              <a:off x="4604"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6" name="Freeform 220"/>
            <p:cNvSpPr>
              <a:spLocks/>
            </p:cNvSpPr>
            <p:nvPr/>
          </p:nvSpPr>
          <p:spPr bwMode="auto">
            <a:xfrm>
              <a:off x="4148" y="2500"/>
              <a:ext cx="21" cy="478"/>
            </a:xfrm>
            <a:custGeom>
              <a:avLst/>
              <a:gdLst>
                <a:gd name="T0" fmla="*/ 21 w 21"/>
                <a:gd name="T1" fmla="*/ 10 h 478"/>
                <a:gd name="T2" fmla="*/ 21 w 21"/>
                <a:gd name="T3" fmla="*/ 7 h 478"/>
                <a:gd name="T4" fmla="*/ 17 w 21"/>
                <a:gd name="T5" fmla="*/ 3 h 478"/>
                <a:gd name="T6" fmla="*/ 17 w 21"/>
                <a:gd name="T7" fmla="*/ 0 h 478"/>
                <a:gd name="T8" fmla="*/ 7 w 21"/>
                <a:gd name="T9" fmla="*/ 0 h 478"/>
                <a:gd name="T10" fmla="*/ 0 w 21"/>
                <a:gd name="T11" fmla="*/ 7 h 478"/>
                <a:gd name="T12" fmla="*/ 0 w 21"/>
                <a:gd name="T13" fmla="*/ 475 h 478"/>
                <a:gd name="T14" fmla="*/ 3 w 21"/>
                <a:gd name="T15" fmla="*/ 475 h 478"/>
                <a:gd name="T16" fmla="*/ 7 w 21"/>
                <a:gd name="T17" fmla="*/ 478 h 478"/>
                <a:gd name="T18" fmla="*/ 17 w 21"/>
                <a:gd name="T19" fmla="*/ 478 h 478"/>
                <a:gd name="T20" fmla="*/ 17 w 21"/>
                <a:gd name="T21" fmla="*/ 475 h 478"/>
                <a:gd name="T22" fmla="*/ 21 w 21"/>
                <a:gd name="T23" fmla="*/ 475 h 478"/>
                <a:gd name="T24" fmla="*/ 21 w 21"/>
                <a:gd name="T25" fmla="*/ 468 h 478"/>
                <a:gd name="T26" fmla="*/ 21 w 21"/>
                <a:gd name="T27" fmla="*/ 10 h 4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478"/>
                <a:gd name="T44" fmla="*/ 21 w 21"/>
                <a:gd name="T45" fmla="*/ 478 h 4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478">
                  <a:moveTo>
                    <a:pt x="21" y="10"/>
                  </a:moveTo>
                  <a:lnTo>
                    <a:pt x="21" y="7"/>
                  </a:lnTo>
                  <a:lnTo>
                    <a:pt x="17" y="3"/>
                  </a:lnTo>
                  <a:lnTo>
                    <a:pt x="17" y="0"/>
                  </a:lnTo>
                  <a:lnTo>
                    <a:pt x="7" y="0"/>
                  </a:lnTo>
                  <a:lnTo>
                    <a:pt x="0" y="7"/>
                  </a:lnTo>
                  <a:lnTo>
                    <a:pt x="0" y="475"/>
                  </a:lnTo>
                  <a:lnTo>
                    <a:pt x="3" y="475"/>
                  </a:lnTo>
                  <a:lnTo>
                    <a:pt x="7" y="478"/>
                  </a:lnTo>
                  <a:lnTo>
                    <a:pt x="17" y="478"/>
                  </a:lnTo>
                  <a:lnTo>
                    <a:pt x="17" y="475"/>
                  </a:lnTo>
                  <a:lnTo>
                    <a:pt x="21" y="475"/>
                  </a:lnTo>
                  <a:lnTo>
                    <a:pt x="21" y="468"/>
                  </a:lnTo>
                  <a:lnTo>
                    <a:pt x="21" y="1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7" name="Line 219"/>
            <p:cNvSpPr>
              <a:spLocks noChangeShapeType="1"/>
            </p:cNvSpPr>
            <p:nvPr/>
          </p:nvSpPr>
          <p:spPr bwMode="auto">
            <a:xfrm flipV="1">
              <a:off x="2448" y="1954"/>
              <a:ext cx="456" cy="792"/>
            </a:xfrm>
            <a:prstGeom prst="line">
              <a:avLst/>
            </a:prstGeom>
            <a:noFill/>
            <a:ln w="0">
              <a:solidFill>
                <a:srgbClr val="000000"/>
              </a:solidFill>
              <a:round/>
              <a:headEnd/>
              <a:tailEnd/>
            </a:ln>
          </p:spPr>
          <p:txBody>
            <a:bodyPr/>
            <a:lstStyle/>
            <a:p>
              <a:endParaRPr lang="fr-FR"/>
            </a:p>
          </p:txBody>
        </p:sp>
        <p:sp>
          <p:nvSpPr>
            <p:cNvPr id="100538" name="Freeform 218"/>
            <p:cNvSpPr>
              <a:spLocks/>
            </p:cNvSpPr>
            <p:nvPr/>
          </p:nvSpPr>
          <p:spPr bwMode="auto">
            <a:xfrm>
              <a:off x="2841" y="1954"/>
              <a:ext cx="63" cy="74"/>
            </a:xfrm>
            <a:custGeom>
              <a:avLst/>
              <a:gdLst>
                <a:gd name="T0" fmla="*/ 0 w 63"/>
                <a:gd name="T1" fmla="*/ 42 h 74"/>
                <a:gd name="T2" fmla="*/ 63 w 63"/>
                <a:gd name="T3" fmla="*/ 0 h 74"/>
                <a:gd name="T4" fmla="*/ 56 w 63"/>
                <a:gd name="T5" fmla="*/ 74 h 74"/>
                <a:gd name="T6" fmla="*/ 46 w 63"/>
                <a:gd name="T7" fmla="*/ 28 h 74"/>
                <a:gd name="T8" fmla="*/ 0 w 63"/>
                <a:gd name="T9" fmla="*/ 42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0" y="42"/>
                  </a:moveTo>
                  <a:lnTo>
                    <a:pt x="63" y="0"/>
                  </a:lnTo>
                  <a:lnTo>
                    <a:pt x="56" y="74"/>
                  </a:lnTo>
                  <a:lnTo>
                    <a:pt x="46" y="28"/>
                  </a:lnTo>
                  <a:lnTo>
                    <a:pt x="0" y="42"/>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39" name="Rectangle 217"/>
            <p:cNvSpPr>
              <a:spLocks noChangeArrowheads="1"/>
            </p:cNvSpPr>
            <p:nvPr/>
          </p:nvSpPr>
          <p:spPr bwMode="auto">
            <a:xfrm>
              <a:off x="414" y="3084"/>
              <a:ext cx="2124"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Ressort qui tend la courroie</a:t>
              </a:r>
              <a:endParaRPr lang="en-US">
                <a:ea typeface="Times New Roman" pitchFamily="18" charset="0"/>
                <a:cs typeface="Arial" charset="0"/>
              </a:endParaRPr>
            </a:p>
          </p:txBody>
        </p:sp>
        <p:sp>
          <p:nvSpPr>
            <p:cNvPr id="100540" name="Freeform 216"/>
            <p:cNvSpPr>
              <a:spLocks/>
            </p:cNvSpPr>
            <p:nvPr/>
          </p:nvSpPr>
          <p:spPr bwMode="auto">
            <a:xfrm>
              <a:off x="2406" y="2204"/>
              <a:ext cx="1949" cy="996"/>
            </a:xfrm>
            <a:custGeom>
              <a:avLst/>
              <a:gdLst>
                <a:gd name="T0" fmla="*/ 0 w 1949"/>
                <a:gd name="T1" fmla="*/ 996 h 996"/>
                <a:gd name="T2" fmla="*/ 1742 w 1949"/>
                <a:gd name="T3" fmla="*/ 0 h 996"/>
                <a:gd name="T4" fmla="*/ 1949 w 1949"/>
                <a:gd name="T5" fmla="*/ 208 h 996"/>
                <a:gd name="T6" fmla="*/ 0 60000 65536"/>
                <a:gd name="T7" fmla="*/ 0 60000 65536"/>
                <a:gd name="T8" fmla="*/ 0 60000 65536"/>
                <a:gd name="T9" fmla="*/ 0 w 1949"/>
                <a:gd name="T10" fmla="*/ 0 h 996"/>
                <a:gd name="T11" fmla="*/ 1949 w 1949"/>
                <a:gd name="T12" fmla="*/ 996 h 996"/>
              </a:gdLst>
              <a:ahLst/>
              <a:cxnLst>
                <a:cxn ang="T6">
                  <a:pos x="T0" y="T1"/>
                </a:cxn>
                <a:cxn ang="T7">
                  <a:pos x="T2" y="T3"/>
                </a:cxn>
                <a:cxn ang="T8">
                  <a:pos x="T4" y="T5"/>
                </a:cxn>
              </a:cxnLst>
              <a:rect l="T9" t="T10" r="T11" b="T12"/>
              <a:pathLst>
                <a:path w="1949" h="996">
                  <a:moveTo>
                    <a:pt x="0" y="996"/>
                  </a:moveTo>
                  <a:lnTo>
                    <a:pt x="1742" y="0"/>
                  </a:lnTo>
                  <a:lnTo>
                    <a:pt x="1949" y="208"/>
                  </a:lnTo>
                </a:path>
              </a:pathLst>
            </a:custGeom>
            <a:noFill/>
            <a:ln w="0">
              <a:solidFill>
                <a:srgbClr val="000000"/>
              </a:solidFill>
              <a:round/>
              <a:headEnd/>
              <a:tailEnd/>
            </a:ln>
          </p:spPr>
          <p:txBody>
            <a:bodyPr/>
            <a:lstStyle/>
            <a:p>
              <a:endParaRPr lang="fr-FR">
                <a:latin typeface="Calibri" pitchFamily="34" charset="0"/>
              </a:endParaRPr>
            </a:p>
          </p:txBody>
        </p:sp>
        <p:sp>
          <p:nvSpPr>
            <p:cNvPr id="100541" name="Freeform 215"/>
            <p:cNvSpPr>
              <a:spLocks/>
            </p:cNvSpPr>
            <p:nvPr/>
          </p:nvSpPr>
          <p:spPr bwMode="auto">
            <a:xfrm>
              <a:off x="4285" y="2341"/>
              <a:ext cx="70" cy="71"/>
            </a:xfrm>
            <a:custGeom>
              <a:avLst/>
              <a:gdLst>
                <a:gd name="T0" fmla="*/ 49 w 70"/>
                <a:gd name="T1" fmla="*/ 0 h 71"/>
                <a:gd name="T2" fmla="*/ 70 w 70"/>
                <a:gd name="T3" fmla="*/ 71 h 71"/>
                <a:gd name="T4" fmla="*/ 0 w 70"/>
                <a:gd name="T5" fmla="*/ 46 h 71"/>
                <a:gd name="T6" fmla="*/ 49 w 70"/>
                <a:gd name="T7" fmla="*/ 46 h 71"/>
                <a:gd name="T8" fmla="*/ 49 w 70"/>
                <a:gd name="T9" fmla="*/ 0 h 71"/>
                <a:gd name="T10" fmla="*/ 0 60000 65536"/>
                <a:gd name="T11" fmla="*/ 0 60000 65536"/>
                <a:gd name="T12" fmla="*/ 0 60000 65536"/>
                <a:gd name="T13" fmla="*/ 0 60000 65536"/>
                <a:gd name="T14" fmla="*/ 0 60000 65536"/>
                <a:gd name="T15" fmla="*/ 0 w 70"/>
                <a:gd name="T16" fmla="*/ 0 h 71"/>
                <a:gd name="T17" fmla="*/ 70 w 70"/>
                <a:gd name="T18" fmla="*/ 71 h 71"/>
              </a:gdLst>
              <a:ahLst/>
              <a:cxnLst>
                <a:cxn ang="T10">
                  <a:pos x="T0" y="T1"/>
                </a:cxn>
                <a:cxn ang="T11">
                  <a:pos x="T2" y="T3"/>
                </a:cxn>
                <a:cxn ang="T12">
                  <a:pos x="T4" y="T5"/>
                </a:cxn>
                <a:cxn ang="T13">
                  <a:pos x="T6" y="T7"/>
                </a:cxn>
                <a:cxn ang="T14">
                  <a:pos x="T8" y="T9"/>
                </a:cxn>
              </a:cxnLst>
              <a:rect l="T15" t="T16" r="T17" b="T18"/>
              <a:pathLst>
                <a:path w="70" h="71">
                  <a:moveTo>
                    <a:pt x="49" y="0"/>
                  </a:moveTo>
                  <a:lnTo>
                    <a:pt x="70" y="71"/>
                  </a:lnTo>
                  <a:lnTo>
                    <a:pt x="0" y="46"/>
                  </a:lnTo>
                  <a:lnTo>
                    <a:pt x="49" y="46"/>
                  </a:lnTo>
                  <a:lnTo>
                    <a:pt x="49"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42" name="Rectangle 214"/>
            <p:cNvSpPr>
              <a:spLocks noChangeArrowheads="1"/>
            </p:cNvSpPr>
            <p:nvPr/>
          </p:nvSpPr>
          <p:spPr bwMode="auto">
            <a:xfrm>
              <a:off x="0" y="3739"/>
              <a:ext cx="4056"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Glissière nécessaire pour adapter l'entraxe (distance</a:t>
              </a:r>
              <a:endParaRPr lang="en-US">
                <a:ea typeface="Times New Roman" pitchFamily="18" charset="0"/>
                <a:cs typeface="Arial" charset="0"/>
              </a:endParaRPr>
            </a:p>
          </p:txBody>
        </p:sp>
        <p:sp>
          <p:nvSpPr>
            <p:cNvPr id="100543" name="Rectangle 213"/>
            <p:cNvSpPr>
              <a:spLocks noChangeArrowheads="1"/>
            </p:cNvSpPr>
            <p:nvPr/>
          </p:nvSpPr>
          <p:spPr bwMode="auto">
            <a:xfrm>
              <a:off x="0" y="3953"/>
              <a:ext cx="3012"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entre axe du moteur et axe du plateau)</a:t>
              </a:r>
              <a:endParaRPr lang="en-US">
                <a:ea typeface="Times New Roman" pitchFamily="18" charset="0"/>
                <a:cs typeface="Arial" charset="0"/>
              </a:endParaRPr>
            </a:p>
          </p:txBody>
        </p:sp>
        <p:sp>
          <p:nvSpPr>
            <p:cNvPr id="100544" name="Rectangle 212"/>
            <p:cNvSpPr>
              <a:spLocks noChangeArrowheads="1"/>
            </p:cNvSpPr>
            <p:nvPr/>
          </p:nvSpPr>
          <p:spPr bwMode="auto">
            <a:xfrm>
              <a:off x="0" y="4168"/>
              <a:ext cx="2904"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au rayon variable de la poulie motrice</a:t>
              </a:r>
              <a:endParaRPr lang="en-US">
                <a:ea typeface="Times New Roman" pitchFamily="18" charset="0"/>
                <a:cs typeface="Arial" charset="0"/>
              </a:endParaRPr>
            </a:p>
          </p:txBody>
        </p:sp>
        <p:sp>
          <p:nvSpPr>
            <p:cNvPr id="100545" name="Freeform 211"/>
            <p:cNvSpPr>
              <a:spLocks/>
            </p:cNvSpPr>
            <p:nvPr/>
          </p:nvSpPr>
          <p:spPr bwMode="auto">
            <a:xfrm>
              <a:off x="3073" y="3369"/>
              <a:ext cx="1573" cy="743"/>
            </a:xfrm>
            <a:custGeom>
              <a:avLst/>
              <a:gdLst>
                <a:gd name="T0" fmla="*/ 0 w 1573"/>
                <a:gd name="T1" fmla="*/ 743 h 743"/>
                <a:gd name="T2" fmla="*/ 1570 w 1573"/>
                <a:gd name="T3" fmla="*/ 743 h 743"/>
                <a:gd name="T4" fmla="*/ 1573 w 1573"/>
                <a:gd name="T5" fmla="*/ 0 h 743"/>
                <a:gd name="T6" fmla="*/ 0 60000 65536"/>
                <a:gd name="T7" fmla="*/ 0 60000 65536"/>
                <a:gd name="T8" fmla="*/ 0 60000 65536"/>
                <a:gd name="T9" fmla="*/ 0 w 1573"/>
                <a:gd name="T10" fmla="*/ 0 h 743"/>
                <a:gd name="T11" fmla="*/ 1573 w 1573"/>
                <a:gd name="T12" fmla="*/ 743 h 743"/>
              </a:gdLst>
              <a:ahLst/>
              <a:cxnLst>
                <a:cxn ang="T6">
                  <a:pos x="T0" y="T1"/>
                </a:cxn>
                <a:cxn ang="T7">
                  <a:pos x="T2" y="T3"/>
                </a:cxn>
                <a:cxn ang="T8">
                  <a:pos x="T4" y="T5"/>
                </a:cxn>
              </a:cxnLst>
              <a:rect l="T9" t="T10" r="T11" b="T12"/>
              <a:pathLst>
                <a:path w="1573" h="743">
                  <a:moveTo>
                    <a:pt x="0" y="743"/>
                  </a:moveTo>
                  <a:lnTo>
                    <a:pt x="1570" y="743"/>
                  </a:lnTo>
                  <a:lnTo>
                    <a:pt x="1573" y="0"/>
                  </a:lnTo>
                </a:path>
              </a:pathLst>
            </a:custGeom>
            <a:noFill/>
            <a:ln w="0">
              <a:solidFill>
                <a:srgbClr val="000000"/>
              </a:solidFill>
              <a:round/>
              <a:headEnd/>
              <a:tailEnd/>
            </a:ln>
          </p:spPr>
          <p:txBody>
            <a:bodyPr/>
            <a:lstStyle/>
            <a:p>
              <a:endParaRPr lang="fr-FR">
                <a:latin typeface="Calibri" pitchFamily="34" charset="0"/>
              </a:endParaRPr>
            </a:p>
          </p:txBody>
        </p:sp>
        <p:sp>
          <p:nvSpPr>
            <p:cNvPr id="100546" name="Freeform 210"/>
            <p:cNvSpPr>
              <a:spLocks/>
            </p:cNvSpPr>
            <p:nvPr/>
          </p:nvSpPr>
          <p:spPr bwMode="auto">
            <a:xfrm>
              <a:off x="4611" y="3369"/>
              <a:ext cx="67" cy="63"/>
            </a:xfrm>
            <a:custGeom>
              <a:avLst/>
              <a:gdLst>
                <a:gd name="T0" fmla="*/ 0 w 67"/>
                <a:gd name="T1" fmla="*/ 63 h 63"/>
                <a:gd name="T2" fmla="*/ 35 w 67"/>
                <a:gd name="T3" fmla="*/ 0 h 63"/>
                <a:gd name="T4" fmla="*/ 67 w 67"/>
                <a:gd name="T5" fmla="*/ 63 h 63"/>
                <a:gd name="T6" fmla="*/ 35 w 67"/>
                <a:gd name="T7" fmla="*/ 32 h 63"/>
                <a:gd name="T8" fmla="*/ 0 w 67"/>
                <a:gd name="T9" fmla="*/ 63 h 63"/>
                <a:gd name="T10" fmla="*/ 0 60000 65536"/>
                <a:gd name="T11" fmla="*/ 0 60000 65536"/>
                <a:gd name="T12" fmla="*/ 0 60000 65536"/>
                <a:gd name="T13" fmla="*/ 0 60000 65536"/>
                <a:gd name="T14" fmla="*/ 0 60000 65536"/>
                <a:gd name="T15" fmla="*/ 0 w 67"/>
                <a:gd name="T16" fmla="*/ 0 h 63"/>
                <a:gd name="T17" fmla="*/ 67 w 67"/>
                <a:gd name="T18" fmla="*/ 63 h 63"/>
              </a:gdLst>
              <a:ahLst/>
              <a:cxnLst>
                <a:cxn ang="T10">
                  <a:pos x="T0" y="T1"/>
                </a:cxn>
                <a:cxn ang="T11">
                  <a:pos x="T2" y="T3"/>
                </a:cxn>
                <a:cxn ang="T12">
                  <a:pos x="T4" y="T5"/>
                </a:cxn>
                <a:cxn ang="T13">
                  <a:pos x="T6" y="T7"/>
                </a:cxn>
                <a:cxn ang="T14">
                  <a:pos x="T8" y="T9"/>
                </a:cxn>
              </a:cxnLst>
              <a:rect l="T15" t="T16" r="T17" b="T18"/>
              <a:pathLst>
                <a:path w="67" h="63">
                  <a:moveTo>
                    <a:pt x="0" y="63"/>
                  </a:moveTo>
                  <a:lnTo>
                    <a:pt x="35" y="0"/>
                  </a:lnTo>
                  <a:lnTo>
                    <a:pt x="67" y="63"/>
                  </a:lnTo>
                  <a:lnTo>
                    <a:pt x="35" y="32"/>
                  </a:lnTo>
                  <a:lnTo>
                    <a:pt x="0" y="63"/>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47" name="Rectangle 209"/>
            <p:cNvSpPr>
              <a:spLocks noChangeArrowheads="1"/>
            </p:cNvSpPr>
            <p:nvPr/>
          </p:nvSpPr>
          <p:spPr bwMode="auto">
            <a:xfrm>
              <a:off x="2198" y="630"/>
              <a:ext cx="588"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Plateau</a:t>
              </a:r>
              <a:endParaRPr lang="en-US">
                <a:ea typeface="Times New Roman" pitchFamily="18" charset="0"/>
                <a:cs typeface="Arial" charset="0"/>
              </a:endParaRPr>
            </a:p>
          </p:txBody>
        </p:sp>
        <p:sp>
          <p:nvSpPr>
            <p:cNvPr id="100548" name="Line 208"/>
            <p:cNvSpPr>
              <a:spLocks noChangeShapeType="1"/>
            </p:cNvSpPr>
            <p:nvPr/>
          </p:nvSpPr>
          <p:spPr bwMode="auto">
            <a:xfrm>
              <a:off x="2613" y="873"/>
              <a:ext cx="334" cy="292"/>
            </a:xfrm>
            <a:prstGeom prst="line">
              <a:avLst/>
            </a:prstGeom>
            <a:noFill/>
            <a:ln w="0">
              <a:solidFill>
                <a:srgbClr val="000000"/>
              </a:solidFill>
              <a:round/>
              <a:headEnd/>
              <a:tailEnd/>
            </a:ln>
          </p:spPr>
          <p:txBody>
            <a:bodyPr/>
            <a:lstStyle/>
            <a:p>
              <a:endParaRPr lang="fr-FR"/>
            </a:p>
          </p:txBody>
        </p:sp>
        <p:sp>
          <p:nvSpPr>
            <p:cNvPr id="100549" name="Freeform 207"/>
            <p:cNvSpPr>
              <a:spLocks/>
            </p:cNvSpPr>
            <p:nvPr/>
          </p:nvSpPr>
          <p:spPr bwMode="auto">
            <a:xfrm>
              <a:off x="2873" y="1095"/>
              <a:ext cx="74" cy="70"/>
            </a:xfrm>
            <a:custGeom>
              <a:avLst/>
              <a:gdLst>
                <a:gd name="T0" fmla="*/ 45 w 74"/>
                <a:gd name="T1" fmla="*/ 0 h 70"/>
                <a:gd name="T2" fmla="*/ 74 w 74"/>
                <a:gd name="T3" fmla="*/ 70 h 70"/>
                <a:gd name="T4" fmla="*/ 0 w 74"/>
                <a:gd name="T5" fmla="*/ 49 h 70"/>
                <a:gd name="T6" fmla="*/ 49 w 74"/>
                <a:gd name="T7" fmla="*/ 49 h 70"/>
                <a:gd name="T8" fmla="*/ 45 w 74"/>
                <a:gd name="T9" fmla="*/ 0 h 70"/>
                <a:gd name="T10" fmla="*/ 0 60000 65536"/>
                <a:gd name="T11" fmla="*/ 0 60000 65536"/>
                <a:gd name="T12" fmla="*/ 0 60000 65536"/>
                <a:gd name="T13" fmla="*/ 0 60000 65536"/>
                <a:gd name="T14" fmla="*/ 0 60000 65536"/>
                <a:gd name="T15" fmla="*/ 0 w 74"/>
                <a:gd name="T16" fmla="*/ 0 h 70"/>
                <a:gd name="T17" fmla="*/ 74 w 74"/>
                <a:gd name="T18" fmla="*/ 70 h 70"/>
              </a:gdLst>
              <a:ahLst/>
              <a:cxnLst>
                <a:cxn ang="T10">
                  <a:pos x="T0" y="T1"/>
                </a:cxn>
                <a:cxn ang="T11">
                  <a:pos x="T2" y="T3"/>
                </a:cxn>
                <a:cxn ang="T12">
                  <a:pos x="T4" y="T5"/>
                </a:cxn>
                <a:cxn ang="T13">
                  <a:pos x="T6" y="T7"/>
                </a:cxn>
                <a:cxn ang="T14">
                  <a:pos x="T8" y="T9"/>
                </a:cxn>
              </a:cxnLst>
              <a:rect l="T15" t="T16" r="T17" b="T18"/>
              <a:pathLst>
                <a:path w="74" h="70">
                  <a:moveTo>
                    <a:pt x="45" y="0"/>
                  </a:moveTo>
                  <a:lnTo>
                    <a:pt x="74" y="70"/>
                  </a:lnTo>
                  <a:lnTo>
                    <a:pt x="0" y="49"/>
                  </a:lnTo>
                  <a:lnTo>
                    <a:pt x="49" y="49"/>
                  </a:lnTo>
                  <a:lnTo>
                    <a:pt x="45"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gr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201" name="Espace réservé du numéro de diapositive 200"/>
          <p:cNvSpPr>
            <a:spLocks noGrp="1"/>
          </p:cNvSpPr>
          <p:nvPr>
            <p:ph type="sldNum" sz="quarter" idx="17"/>
          </p:nvPr>
        </p:nvSpPr>
        <p:spPr/>
        <p:txBody>
          <a:bodyPr/>
          <a:lstStyle/>
          <a:p>
            <a:pPr>
              <a:defRPr/>
            </a:pPr>
            <a:fld id="{E81214D8-59C2-4D8B-8154-DA33EC2241A9}" type="slidenum">
              <a:rPr lang="fr-FR" smtClean="0"/>
              <a:pPr>
                <a:defRPr/>
              </a:pPr>
              <a:t>42</a:t>
            </a:fld>
            <a:endParaRPr lang="fr-F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ChangeArrowheads="1"/>
          </p:cNvSpPr>
          <p:nvPr/>
        </p:nvSpPr>
        <p:spPr bwMode="auto">
          <a:xfrm>
            <a:off x="3817938" y="2865438"/>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1378" name="Image 3"/>
          <p:cNvPicPr>
            <a:picLocks noChangeAspect="1" noChangeArrowheads="1"/>
          </p:cNvPicPr>
          <p:nvPr/>
        </p:nvPicPr>
        <p:blipFill>
          <a:blip r:embed="rId2"/>
          <a:srcRect/>
          <a:stretch>
            <a:fillRect/>
          </a:stretch>
        </p:blipFill>
        <p:spPr bwMode="auto">
          <a:xfrm>
            <a:off x="1619250" y="908050"/>
            <a:ext cx="5113338" cy="3025775"/>
          </a:xfrm>
          <a:prstGeom prst="rect">
            <a:avLst/>
          </a:prstGeom>
          <a:noFill/>
          <a:ln w="9525">
            <a:noFill/>
            <a:miter lim="800000"/>
            <a:headEnd/>
            <a:tailEnd/>
          </a:ln>
        </p:spPr>
      </p:pic>
      <p:pic>
        <p:nvPicPr>
          <p:cNvPr id="101379" name="Image 4" descr="F:\Crs2012-2013-PTSI-MECA-JJL\TP\Démontage\Variateur BV suzu\DSCN1647.JPG"/>
          <p:cNvPicPr>
            <a:picLocks noChangeAspect="1" noChangeArrowheads="1"/>
          </p:cNvPicPr>
          <p:nvPr/>
        </p:nvPicPr>
        <p:blipFill>
          <a:blip r:embed="rId3"/>
          <a:srcRect/>
          <a:stretch>
            <a:fillRect/>
          </a:stretch>
        </p:blipFill>
        <p:spPr bwMode="auto">
          <a:xfrm>
            <a:off x="2987675" y="4076700"/>
            <a:ext cx="2520950" cy="1927225"/>
          </a:xfrm>
          <a:prstGeom prst="rect">
            <a:avLst/>
          </a:prstGeom>
          <a:noFill/>
          <a:ln w="9525">
            <a:noFill/>
            <a:miter lim="800000"/>
            <a:headEnd/>
            <a:tailEnd/>
          </a:ln>
        </p:spPr>
      </p:pic>
      <p:sp>
        <p:nvSpPr>
          <p:cNvPr id="101380" name="Espace réservé du contenu 5"/>
          <p:cNvSpPr>
            <a:spLocks noGrp="1"/>
          </p:cNvSpPr>
          <p:nvPr>
            <p:ph sz="quarter" idx="15"/>
          </p:nvPr>
        </p:nvSpPr>
        <p:spPr>
          <a:xfrm>
            <a:off x="304800" y="981075"/>
            <a:ext cx="7839075" cy="5267325"/>
          </a:xfrm>
        </p:spPr>
        <p:txBody>
          <a:bodyPr/>
          <a:lstStyle/>
          <a:p>
            <a:endParaRPr smtClean="0"/>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7" name="Espace réservé du numéro de diapositive 6"/>
          <p:cNvSpPr>
            <a:spLocks noGrp="1"/>
          </p:cNvSpPr>
          <p:nvPr>
            <p:ph type="sldNum" sz="quarter" idx="17"/>
          </p:nvPr>
        </p:nvSpPr>
        <p:spPr/>
        <p:txBody>
          <a:bodyPr/>
          <a:lstStyle/>
          <a:p>
            <a:pPr>
              <a:defRPr/>
            </a:pPr>
            <a:fld id="{E81214D8-59C2-4D8B-8154-DA33EC2241A9}" type="slidenum">
              <a:rPr lang="fr-FR" smtClean="0"/>
              <a:pPr>
                <a:defRPr/>
              </a:pPr>
              <a:t>43</a:t>
            </a:fld>
            <a:endParaRPr lang="fr-F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Espace réservé du contenu 3"/>
          <p:cNvSpPr>
            <a:spLocks noGrp="1"/>
          </p:cNvSpPr>
          <p:nvPr>
            <p:ph sz="quarter" idx="15"/>
          </p:nvPr>
        </p:nvSpPr>
        <p:spPr>
          <a:xfrm>
            <a:off x="323850" y="981075"/>
            <a:ext cx="7820025" cy="2692400"/>
          </a:xfrm>
        </p:spPr>
        <p:txBody>
          <a:bodyPr/>
          <a:lstStyle/>
          <a:p>
            <a:endParaRPr smtClean="0"/>
          </a:p>
        </p:txBody>
      </p:sp>
      <p:sp>
        <p:nvSpPr>
          <p:cNvPr id="102402" name="Rectangle 4"/>
          <p:cNvSpPr>
            <a:spLocks noChangeArrowheads="1"/>
          </p:cNvSpPr>
          <p:nvPr/>
        </p:nvSpPr>
        <p:spPr bwMode="auto">
          <a:xfrm>
            <a:off x="3703638" y="27781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02403" name="Rectangle 6"/>
          <p:cNvSpPr>
            <a:spLocks noChangeArrowheads="1"/>
          </p:cNvSpPr>
          <p:nvPr/>
        </p:nvSpPr>
        <p:spPr bwMode="auto">
          <a:xfrm>
            <a:off x="4221163" y="31670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2404" name="Image 5" descr="F:\Crs2012-2013-PTSI-MECA-JJL\TP\Démontage\Variateur BV suzu\DSCN1639.JPG"/>
          <p:cNvPicPr>
            <a:picLocks noChangeAspect="1" noChangeArrowheads="1"/>
          </p:cNvPicPr>
          <p:nvPr/>
        </p:nvPicPr>
        <p:blipFill>
          <a:blip r:embed="rId2"/>
          <a:srcRect l="22676" t="15750" r="14543" b="11501"/>
          <a:stretch>
            <a:fillRect/>
          </a:stretch>
        </p:blipFill>
        <p:spPr bwMode="auto">
          <a:xfrm>
            <a:off x="323850" y="1366838"/>
            <a:ext cx="3478213" cy="3221037"/>
          </a:xfrm>
          <a:prstGeom prst="rect">
            <a:avLst/>
          </a:prstGeom>
          <a:noFill/>
          <a:ln w="9525">
            <a:noFill/>
            <a:miter lim="800000"/>
            <a:headEnd/>
            <a:tailEnd/>
          </a:ln>
        </p:spPr>
      </p:pic>
      <p:pic>
        <p:nvPicPr>
          <p:cNvPr id="102405" name="Image 6" descr="F:\Crs2012-2013-PTSI-MECA-JJL\TP\Démontage\Variateur BV suzu\DSCN1640.JPG"/>
          <p:cNvPicPr>
            <a:picLocks noChangeAspect="1" noChangeArrowheads="1"/>
          </p:cNvPicPr>
          <p:nvPr/>
        </p:nvPicPr>
        <p:blipFill>
          <a:blip r:embed="rId3"/>
          <a:srcRect l="12547" t="8884" r="15208" b="9137"/>
          <a:stretch>
            <a:fillRect/>
          </a:stretch>
        </p:blipFill>
        <p:spPr bwMode="auto">
          <a:xfrm>
            <a:off x="4519613" y="3673475"/>
            <a:ext cx="3413125" cy="2876550"/>
          </a:xfrm>
          <a:prstGeom prst="rect">
            <a:avLst/>
          </a:prstGeom>
          <a:noFill/>
          <a:ln w="9525">
            <a:noFill/>
            <a:miter lim="800000"/>
            <a:headEnd/>
            <a:tailEnd/>
          </a:ln>
        </p:spPr>
      </p:pic>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44</a:t>
            </a:fld>
            <a:endParaRPr lang="fr-F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Espace réservé du contenu 3"/>
          <p:cNvSpPr>
            <a:spLocks noGrp="1"/>
          </p:cNvSpPr>
          <p:nvPr>
            <p:ph sz="quarter" idx="15"/>
          </p:nvPr>
        </p:nvSpPr>
        <p:spPr>
          <a:xfrm>
            <a:off x="304800" y="981075"/>
            <a:ext cx="7839075" cy="5267325"/>
          </a:xfrm>
        </p:spPr>
        <p:txBody>
          <a:bodyPr/>
          <a:lstStyle/>
          <a:p>
            <a:endParaRPr smtClean="0"/>
          </a:p>
        </p:txBody>
      </p:sp>
      <p:sp>
        <p:nvSpPr>
          <p:cNvPr id="16389" name="Rectangle 5"/>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6390" name="Rectangle 7"/>
          <p:cNvSpPr>
            <a:spLocks noChangeArrowheads="1"/>
          </p:cNvSpPr>
          <p:nvPr/>
        </p:nvSpPr>
        <p:spPr bwMode="auto">
          <a:xfrm>
            <a:off x="4065588" y="30527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6391" name="Image 5"/>
          <p:cNvPicPr>
            <a:picLocks noChangeAspect="1" noChangeArrowheads="1"/>
          </p:cNvPicPr>
          <p:nvPr/>
        </p:nvPicPr>
        <p:blipFill>
          <a:blip r:embed="rId3"/>
          <a:srcRect/>
          <a:stretch>
            <a:fillRect/>
          </a:stretch>
        </p:blipFill>
        <p:spPr bwMode="auto">
          <a:xfrm>
            <a:off x="306388" y="1303338"/>
            <a:ext cx="1584325" cy="2232025"/>
          </a:xfrm>
          <a:prstGeom prst="rect">
            <a:avLst/>
          </a:prstGeom>
          <a:noFill/>
          <a:ln w="9525">
            <a:noFill/>
            <a:miter lim="800000"/>
            <a:headEnd/>
            <a:tailEnd/>
          </a:ln>
        </p:spPr>
      </p:pic>
      <p:sp>
        <p:nvSpPr>
          <p:cNvPr id="1639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6386" name="Object 2"/>
          <p:cNvGraphicFramePr>
            <a:graphicFrameLocks noChangeAspect="1"/>
          </p:cNvGraphicFramePr>
          <p:nvPr/>
        </p:nvGraphicFramePr>
        <p:xfrm>
          <a:off x="2916238" y="1449388"/>
          <a:ext cx="3606800" cy="1979612"/>
        </p:xfrm>
        <a:graphic>
          <a:graphicData uri="http://schemas.openxmlformats.org/presentationml/2006/ole">
            <mc:AlternateContent xmlns:mc="http://schemas.openxmlformats.org/markup-compatibility/2006">
              <mc:Choice xmlns:v="urn:schemas-microsoft-com:vml" Requires="v">
                <p:oleObj spid="_x0000_s16388" name="Image bitmap" r:id="rId4" imgW="5494496" imgH="3017782" progId="PBrush">
                  <p:embed/>
                </p:oleObj>
              </mc:Choice>
              <mc:Fallback>
                <p:oleObj name="Image bitmap" r:id="rId4" imgW="5494496" imgH="3017782" progId="PBrush">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1449388"/>
                        <a:ext cx="3606800" cy="197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6387" name="Object 3"/>
          <p:cNvGraphicFramePr>
            <a:graphicFrameLocks noChangeAspect="1"/>
          </p:cNvGraphicFramePr>
          <p:nvPr/>
        </p:nvGraphicFramePr>
        <p:xfrm>
          <a:off x="2500313" y="3535363"/>
          <a:ext cx="4143375" cy="2224087"/>
        </p:xfrm>
        <a:graphic>
          <a:graphicData uri="http://schemas.openxmlformats.org/presentationml/2006/ole">
            <mc:AlternateContent xmlns:mc="http://schemas.openxmlformats.org/markup-compatibility/2006">
              <mc:Choice xmlns:v="urn:schemas-microsoft-com:vml" Requires="v">
                <p:oleObj spid="_x0000_s16389" name="Image bitmap" r:id="rId6" imgW="5243014" imgH="2827265" progId="PBrush">
                  <p:embed/>
                </p:oleObj>
              </mc:Choice>
              <mc:Fallback>
                <p:oleObj name="Image bitmap" r:id="rId6" imgW="5243014" imgH="2827265" progId="PBrush">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313" y="3535363"/>
                        <a:ext cx="4143375"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dirty="0"/>
          </a:p>
        </p:txBody>
      </p:sp>
      <p:sp>
        <p:nvSpPr>
          <p:cNvPr id="11" name="Espace réservé du numéro de diapositive 10"/>
          <p:cNvSpPr>
            <a:spLocks noGrp="1"/>
          </p:cNvSpPr>
          <p:nvPr>
            <p:ph type="sldNum" sz="quarter" idx="17"/>
          </p:nvPr>
        </p:nvSpPr>
        <p:spPr/>
        <p:txBody>
          <a:bodyPr/>
          <a:lstStyle/>
          <a:p>
            <a:pPr>
              <a:defRPr/>
            </a:pPr>
            <a:fld id="{E81214D8-59C2-4D8B-8154-DA33EC2241A9}" type="slidenum">
              <a:rPr lang="fr-FR" smtClean="0"/>
              <a:pPr>
                <a:defRPr/>
              </a:pPr>
              <a:t>45</a:t>
            </a:fld>
            <a:endParaRPr lang="fr-F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Boîte de vitesse de moto</a:t>
            </a:r>
            <a:endParaRPr dirty="0"/>
          </a:p>
        </p:txBody>
      </p:sp>
      <p:sp>
        <p:nvSpPr>
          <p:cNvPr id="105474"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D96CDF38-45D4-4A6E-9C2E-5363E62BBBF9}" type="slidenum">
              <a:rPr sz="1400" smtClean="0"/>
              <a:pPr algn="ctr" fontAlgn="base">
                <a:spcBef>
                  <a:spcPct val="0"/>
                </a:spcBef>
                <a:spcAft>
                  <a:spcPct val="0"/>
                </a:spcAft>
              </a:pPr>
              <a:t>46</a:t>
            </a:fld>
            <a:endParaRPr sz="1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ChangeArrowheads="1"/>
          </p:cNvSpPr>
          <p:nvPr/>
        </p:nvSpPr>
        <p:spPr bwMode="auto">
          <a:xfrm>
            <a:off x="3871913" y="2838450"/>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6498" name="Image 3"/>
          <p:cNvPicPr>
            <a:picLocks noChangeAspect="1" noChangeArrowheads="1"/>
          </p:cNvPicPr>
          <p:nvPr/>
        </p:nvPicPr>
        <p:blipFill>
          <a:blip r:embed="rId2"/>
          <a:srcRect/>
          <a:stretch>
            <a:fillRect/>
          </a:stretch>
        </p:blipFill>
        <p:spPr bwMode="auto">
          <a:xfrm>
            <a:off x="684213" y="1412875"/>
            <a:ext cx="7991475" cy="3455988"/>
          </a:xfrm>
          <a:prstGeom prst="rect">
            <a:avLst/>
          </a:prstGeom>
          <a:noFill/>
          <a:ln w="9525">
            <a:noFill/>
            <a:miter lim="800000"/>
            <a:headEnd/>
            <a:tailEnd/>
          </a:ln>
        </p:spPr>
      </p:pic>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106500" name="Espace réservé du contenu 2"/>
          <p:cNvSpPr>
            <a:spLocks noGrp="1"/>
          </p:cNvSpPr>
          <p:nvPr>
            <p:ph sz="quarter" idx="15"/>
          </p:nvPr>
        </p:nvSpPr>
        <p:spPr>
          <a:xfrm>
            <a:off x="304800" y="981075"/>
            <a:ext cx="7839075" cy="5267325"/>
          </a:xfrm>
        </p:spPr>
        <p:txBody>
          <a:bodyPr/>
          <a:lstStyle/>
          <a:p>
            <a:endParaRPr smtClean="0"/>
          </a:p>
        </p:txBody>
      </p:sp>
      <p:sp>
        <p:nvSpPr>
          <p:cNvPr id="6" name="Espace réservé du numéro de diapositive 5"/>
          <p:cNvSpPr>
            <a:spLocks noGrp="1"/>
          </p:cNvSpPr>
          <p:nvPr>
            <p:ph type="sldNum" sz="quarter" idx="17"/>
          </p:nvPr>
        </p:nvSpPr>
        <p:spPr/>
        <p:txBody>
          <a:bodyPr/>
          <a:lstStyle/>
          <a:p>
            <a:pPr>
              <a:defRPr/>
            </a:pPr>
            <a:fld id="{E81214D8-59C2-4D8B-8154-DA33EC2241A9}" type="slidenum">
              <a:rPr lang="fr-FR" smtClean="0"/>
              <a:pPr>
                <a:defRPr/>
              </a:pPr>
              <a:t>47</a:t>
            </a:fld>
            <a:endParaRPr lang="fr-F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Espace réservé du contenu 2"/>
          <p:cNvSpPr>
            <a:spLocks noGrp="1"/>
          </p:cNvSpPr>
          <p:nvPr>
            <p:ph sz="quarter" idx="15"/>
          </p:nvPr>
        </p:nvSpPr>
        <p:spPr>
          <a:xfrm>
            <a:off x="304800" y="981075"/>
            <a:ext cx="7839075" cy="5267325"/>
          </a:xfrm>
        </p:spPr>
        <p:txBody>
          <a:bodyPr/>
          <a:lstStyle/>
          <a:p>
            <a:endParaRPr smtClean="0"/>
          </a:p>
        </p:txBody>
      </p:sp>
      <p:sp>
        <p:nvSpPr>
          <p:cNvPr id="107522" name="Rectangle 3"/>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7523" name="Image 4" descr="bv suzuki 1"/>
          <p:cNvPicPr>
            <a:picLocks noChangeAspect="1" noChangeArrowheads="1"/>
          </p:cNvPicPr>
          <p:nvPr/>
        </p:nvPicPr>
        <p:blipFill>
          <a:blip r:embed="rId2"/>
          <a:srcRect/>
          <a:stretch>
            <a:fillRect/>
          </a:stretch>
        </p:blipFill>
        <p:spPr bwMode="auto">
          <a:xfrm>
            <a:off x="360363" y="1287463"/>
            <a:ext cx="7129462" cy="5327650"/>
          </a:xfrm>
          <a:prstGeom prst="rect">
            <a:avLst/>
          </a:prstGeom>
          <a:noFill/>
          <a:ln w="9525">
            <a:noFill/>
            <a:miter lim="800000"/>
            <a:headEnd/>
            <a:tailEnd/>
          </a:ln>
        </p:spPr>
      </p:pic>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6" name="Espace réservé du numéro de diapositive 5"/>
          <p:cNvSpPr>
            <a:spLocks noGrp="1"/>
          </p:cNvSpPr>
          <p:nvPr>
            <p:ph type="sldNum" sz="quarter" idx="17"/>
          </p:nvPr>
        </p:nvSpPr>
        <p:spPr/>
        <p:txBody>
          <a:bodyPr/>
          <a:lstStyle/>
          <a:p>
            <a:pPr>
              <a:defRPr/>
            </a:pPr>
            <a:fld id="{E81214D8-59C2-4D8B-8154-DA33EC2241A9}" type="slidenum">
              <a:rPr lang="fr-FR" smtClean="0"/>
              <a:pPr>
                <a:defRPr/>
              </a:pPr>
              <a:t>48</a:t>
            </a:fld>
            <a:endParaRPr lang="fr-F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Espace réservé du contenu 2"/>
          <p:cNvSpPr>
            <a:spLocks noGrp="1"/>
          </p:cNvSpPr>
          <p:nvPr>
            <p:ph sz="quarter" idx="15"/>
          </p:nvPr>
        </p:nvSpPr>
        <p:spPr>
          <a:xfrm>
            <a:off x="304800" y="981075"/>
            <a:ext cx="7839075" cy="5267325"/>
          </a:xfrm>
        </p:spPr>
        <p:txBody>
          <a:bodyPr/>
          <a:lstStyle/>
          <a:p>
            <a:endParaRPr smtClean="0"/>
          </a:p>
        </p:txBody>
      </p:sp>
      <p:sp>
        <p:nvSpPr>
          <p:cNvPr id="17412" name="Rectangle 3"/>
          <p:cNvSpPr>
            <a:spLocks noChangeArrowheads="1"/>
          </p:cNvSpPr>
          <p:nvPr/>
        </p:nvSpPr>
        <p:spPr bwMode="auto">
          <a:xfrm>
            <a:off x="3703638" y="27781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7413" name="Rectangle 5"/>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741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7410" name="Object 2"/>
          <p:cNvGraphicFramePr>
            <a:graphicFrameLocks noChangeAspect="1"/>
          </p:cNvGraphicFramePr>
          <p:nvPr/>
        </p:nvGraphicFramePr>
        <p:xfrm>
          <a:off x="468313" y="1476375"/>
          <a:ext cx="6800850" cy="5130800"/>
        </p:xfrm>
        <a:graphic>
          <a:graphicData uri="http://schemas.openxmlformats.org/presentationml/2006/ole">
            <mc:AlternateContent xmlns:mc="http://schemas.openxmlformats.org/markup-compatibility/2006">
              <mc:Choice xmlns:v="urn:schemas-microsoft-com:vml" Requires="v">
                <p:oleObj spid="_x0000_s17411" name="Image bitmap" r:id="rId3" imgW="3566469" imgH="2690093" progId="PBrush">
                  <p:embed/>
                </p:oleObj>
              </mc:Choice>
              <mc:Fallback>
                <p:oleObj name="Image bitmap" r:id="rId3" imgW="3566469" imgH="2690093"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76375"/>
                        <a:ext cx="6800850" cy="513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49</a:t>
            </a:fld>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u contenu 1"/>
          <p:cNvSpPr>
            <a:spLocks noGrp="1"/>
          </p:cNvSpPr>
          <p:nvPr>
            <p:ph sz="quarter" idx="15"/>
          </p:nvPr>
        </p:nvSpPr>
        <p:spPr>
          <a:xfrm>
            <a:off x="304800" y="3000375"/>
            <a:ext cx="7839075" cy="3857625"/>
          </a:xfrm>
        </p:spPr>
        <p:txBody>
          <a:bodyPr/>
          <a:lstStyle/>
          <a:p>
            <a:r>
              <a:rPr sz="1600" smtClean="0"/>
              <a:t>Les roues libres permettent d'assurer la transmission du couple dans un seul sens</a:t>
            </a:r>
          </a:p>
          <a:p>
            <a:r>
              <a:rPr sz="1600" smtClean="0"/>
              <a:t>Deux principes de transmission sont principalement utilisés</a:t>
            </a:r>
          </a:p>
          <a:p>
            <a:pPr lvl="1"/>
            <a:r>
              <a:rPr sz="1200" smtClean="0"/>
              <a:t>Transmission par arc-boutement (roues libres à rouleaux ou à galets)</a:t>
            </a:r>
          </a:p>
          <a:p>
            <a:pPr lvl="1"/>
            <a:r>
              <a:rPr sz="1200" smtClean="0"/>
              <a:t>Transmission par obstacle (roues libres à cliquets)</a:t>
            </a:r>
          </a:p>
          <a:p>
            <a:pPr lvl="1"/>
            <a:endParaRPr sz="1200" smtClean="0"/>
          </a:p>
          <a:p>
            <a:r>
              <a:rPr sz="1600" smtClean="0"/>
              <a:t>Application des roues libres</a:t>
            </a:r>
          </a:p>
          <a:p>
            <a:pPr lvl="1"/>
            <a:r>
              <a:rPr sz="1200" smtClean="0"/>
              <a:t>Commande alternative : par exemple, transformation d'une rotation continue en rotation discontinue</a:t>
            </a:r>
          </a:p>
          <a:p>
            <a:pPr lvl="2"/>
            <a:r>
              <a:rPr sz="1200" smtClean="0"/>
              <a:t>Alimentation de tole dans des presses, de papier dans l'imprimerie …</a:t>
            </a:r>
          </a:p>
          <a:p>
            <a:pPr lvl="1"/>
            <a:r>
              <a:rPr sz="1200" smtClean="0"/>
              <a:t>Antidévireur : a roue libre permet d'embrayer dans un seul sens et de fonctionner en roue libre dans le sens inverse </a:t>
            </a:r>
          </a:p>
          <a:p>
            <a:pPr lvl="2"/>
            <a:r>
              <a:rPr sz="1200" smtClean="0"/>
              <a:t>convoyage, tapis transporteurs, élévateurs à godets …</a:t>
            </a:r>
          </a:p>
          <a:p>
            <a:pPr lvl="1"/>
            <a:r>
              <a:rPr sz="1200" smtClean="0"/>
              <a:t>Survireur : utilisé par exemple lorsque la roue libre est entre un arbre moteur et un arbre récepteur : le moteur entraîne le récepteur, mais si pour une raison externe, le récepteur se met à tourner plus vite, la roue libre empêche que le récepteur fasse tourner le moteur</a:t>
            </a:r>
          </a:p>
          <a:p>
            <a:pPr lvl="2"/>
            <a:r>
              <a:rPr sz="1200" smtClean="0"/>
              <a:t>Winch, démarreur automobile : pour lancer le moteur un démarreur électrique est utilisé. Lorsque le morteur est lancé, il tourne alors plus vite que le démarreur. Le désaccouplement est alors assuré par une roue libre. </a:t>
            </a:r>
          </a:p>
          <a:p>
            <a:pPr lvl="2"/>
            <a:endParaRPr sz="1200" smtClean="0"/>
          </a:p>
          <a:p>
            <a:pPr lvl="2"/>
            <a:endParaRPr sz="1200" smtClean="0"/>
          </a:p>
        </p:txBody>
      </p:sp>
      <p:sp>
        <p:nvSpPr>
          <p:cNvPr id="3072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62474240-79B1-4501-88C3-B7CD5946D660}" type="slidenum">
              <a:rPr/>
              <a:pPr fontAlgn="base">
                <a:spcBef>
                  <a:spcPct val="0"/>
                </a:spcBef>
                <a:spcAft>
                  <a:spcPct val="0"/>
                </a:spcAft>
              </a:pPr>
              <a:t>5</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Roue libre</a:t>
            </a:r>
            <a:endParaRPr/>
          </a:p>
        </p:txBody>
      </p:sp>
      <p:grpSp>
        <p:nvGrpSpPr>
          <p:cNvPr id="30724" name="Groupe 100"/>
          <p:cNvGrpSpPr>
            <a:grpSpLocks noChangeAspect="1"/>
          </p:cNvGrpSpPr>
          <p:nvPr/>
        </p:nvGrpSpPr>
        <p:grpSpPr bwMode="auto">
          <a:xfrm>
            <a:off x="4643438" y="1000125"/>
            <a:ext cx="1331912" cy="1331913"/>
            <a:chOff x="285134" y="2138516"/>
            <a:chExt cx="2580968" cy="2580968"/>
          </a:xfrm>
        </p:grpSpPr>
        <p:grpSp>
          <p:nvGrpSpPr>
            <p:cNvPr id="30748" name="Groupe 102"/>
            <p:cNvGrpSpPr>
              <a:grpSpLocks/>
            </p:cNvGrpSpPr>
            <p:nvPr/>
          </p:nvGrpSpPr>
          <p:grpSpPr bwMode="auto">
            <a:xfrm>
              <a:off x="285134" y="2138516"/>
              <a:ext cx="2580968" cy="2580968"/>
              <a:chOff x="1081548" y="2325329"/>
              <a:chExt cx="2192593" cy="2192593"/>
            </a:xfrm>
          </p:grpSpPr>
          <p:sp>
            <p:nvSpPr>
              <p:cNvPr id="122" name="Ellipse 121"/>
              <p:cNvSpPr/>
              <p:nvPr/>
            </p:nvSpPr>
            <p:spPr>
              <a:xfrm>
                <a:off x="1081548" y="2325329"/>
                <a:ext cx="2192593"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3" name="Étoile à 10 branches 122"/>
              <p:cNvSpPr/>
              <p:nvPr/>
            </p:nvSpPr>
            <p:spPr>
              <a:xfrm>
                <a:off x="1277548" y="2521330"/>
                <a:ext cx="1800593" cy="1800590"/>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104" name="Ellipse 103"/>
            <p:cNvSpPr/>
            <p:nvPr/>
          </p:nvSpPr>
          <p:spPr>
            <a:xfrm>
              <a:off x="851163" y="2704545"/>
              <a:ext cx="1448910" cy="144891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25" name="Groupe 104"/>
            <p:cNvGrpSpPr/>
            <p:nvPr/>
          </p:nvGrpSpPr>
          <p:grpSpPr>
            <a:xfrm>
              <a:off x="574374" y="3264312"/>
              <a:ext cx="723484" cy="373622"/>
              <a:chOff x="948000" y="3313473"/>
              <a:chExt cx="723484" cy="373622"/>
            </a:xfrm>
            <a:solidFill>
              <a:srgbClr val="00B0F0"/>
            </a:solidFill>
          </p:grpSpPr>
          <p:sp>
            <p:nvSpPr>
              <p:cNvPr id="120" name="Ellipse 119"/>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1" name="Rectangle 120"/>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26" name="Groupe 105"/>
            <p:cNvGrpSpPr/>
            <p:nvPr/>
          </p:nvGrpSpPr>
          <p:grpSpPr>
            <a:xfrm rot="10800000">
              <a:off x="1867316" y="3210235"/>
              <a:ext cx="723484" cy="373622"/>
              <a:chOff x="948000" y="3313473"/>
              <a:chExt cx="723484" cy="373622"/>
            </a:xfrm>
            <a:solidFill>
              <a:srgbClr val="00B0F0"/>
            </a:solidFill>
          </p:grpSpPr>
          <p:sp>
            <p:nvSpPr>
              <p:cNvPr id="118" name="Ellipse 1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19" name="Rectangle 1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107" name="Connecteur droit 106"/>
            <p:cNvCxnSpPr>
              <a:stCxn id="120" idx="6"/>
            </p:cNvCxnSpPr>
            <p:nvPr/>
          </p:nvCxnSpPr>
          <p:spPr>
            <a:xfrm>
              <a:off x="1297217" y="3452072"/>
              <a:ext cx="9230" cy="61832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0753" name="Groupe 107"/>
            <p:cNvGrpSpPr>
              <a:grpSpLocks/>
            </p:cNvGrpSpPr>
            <p:nvPr/>
          </p:nvGrpSpPr>
          <p:grpSpPr bwMode="auto">
            <a:xfrm>
              <a:off x="747251" y="3234813"/>
              <a:ext cx="570271" cy="747254"/>
              <a:chOff x="1120877" y="3283974"/>
              <a:chExt cx="570271" cy="747254"/>
            </a:xfrm>
          </p:grpSpPr>
          <p:cxnSp>
            <p:nvCxnSpPr>
              <p:cNvPr id="115" name="Connecteur droit 114"/>
              <p:cNvCxnSpPr/>
              <p:nvPr/>
            </p:nvCxnSpPr>
            <p:spPr>
              <a:xfrm rot="10800000" flipV="1">
                <a:off x="1120197" y="3667350"/>
                <a:ext cx="206107" cy="1753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rot="5400000">
                <a:off x="1457044" y="3853463"/>
                <a:ext cx="3537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p:cNvSpPr/>
              <p:nvPr/>
            </p:nvSpPr>
            <p:spPr>
              <a:xfrm>
                <a:off x="1237094" y="3282819"/>
                <a:ext cx="455284" cy="452208"/>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30754" name="Groupe 108"/>
            <p:cNvGrpSpPr>
              <a:grpSpLocks/>
            </p:cNvGrpSpPr>
            <p:nvPr/>
          </p:nvGrpSpPr>
          <p:grpSpPr bwMode="auto">
            <a:xfrm rot="10800000">
              <a:off x="1843547" y="2777613"/>
              <a:ext cx="570271" cy="835742"/>
              <a:chOff x="1273277" y="3436374"/>
              <a:chExt cx="570271" cy="835742"/>
            </a:xfrm>
          </p:grpSpPr>
          <p:cxnSp>
            <p:nvCxnSpPr>
              <p:cNvPr id="110" name="Connecteur droit 109"/>
              <p:cNvCxnSpPr/>
              <p:nvPr/>
            </p:nvCxnSpPr>
            <p:spPr>
              <a:xfrm>
                <a:off x="1823848" y="3653029"/>
                <a:ext cx="9228" cy="61832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0756" name="Groupe 110"/>
              <p:cNvGrpSpPr>
                <a:grpSpLocks/>
              </p:cNvGrpSpPr>
              <p:nvPr/>
            </p:nvGrpSpPr>
            <p:grpSpPr bwMode="auto">
              <a:xfrm>
                <a:off x="1273277" y="3436374"/>
                <a:ext cx="570271" cy="747254"/>
                <a:chOff x="1120877" y="3283974"/>
                <a:chExt cx="570271" cy="747254"/>
              </a:xfrm>
            </p:grpSpPr>
            <p:cxnSp>
              <p:nvCxnSpPr>
                <p:cNvPr id="112" name="Connecteur droit 111"/>
                <p:cNvCxnSpPr/>
                <p:nvPr/>
              </p:nvCxnSpPr>
              <p:spPr>
                <a:xfrm rot="10800000" flipV="1">
                  <a:off x="1120799" y="3666745"/>
                  <a:ext cx="206109" cy="1753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rot="5400000">
                  <a:off x="1451498" y="3852858"/>
                  <a:ext cx="353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a:off x="1237697" y="3282216"/>
                  <a:ext cx="452209" cy="449131"/>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pic>
        <p:nvPicPr>
          <p:cNvPr id="30725" name="Picture 2" descr="Fichier:Roue libre cliquet.svg"/>
          <p:cNvPicPr>
            <a:picLocks noChangeAspect="1" noChangeArrowheads="1"/>
          </p:cNvPicPr>
          <p:nvPr/>
        </p:nvPicPr>
        <p:blipFill>
          <a:blip r:embed="rId2"/>
          <a:srcRect/>
          <a:stretch>
            <a:fillRect/>
          </a:stretch>
        </p:blipFill>
        <p:spPr bwMode="auto">
          <a:xfrm>
            <a:off x="1785938" y="928688"/>
            <a:ext cx="1439862" cy="1439862"/>
          </a:xfrm>
          <a:prstGeom prst="rect">
            <a:avLst/>
          </a:prstGeom>
          <a:noFill/>
          <a:ln w="9525">
            <a:noFill/>
            <a:miter lim="800000"/>
            <a:headEnd/>
            <a:tailEnd/>
          </a:ln>
        </p:spPr>
      </p:pic>
      <p:pic>
        <p:nvPicPr>
          <p:cNvPr id="30726" name="Picture 4" descr="http://upload.wikimedia.org/wikipedia/commons/thumb/4/47/Roue_libre2.svg/220px-Roue_libre2.svg.png"/>
          <p:cNvPicPr>
            <a:picLocks noChangeAspect="1" noChangeArrowheads="1"/>
          </p:cNvPicPr>
          <p:nvPr/>
        </p:nvPicPr>
        <p:blipFill>
          <a:blip r:embed="rId3"/>
          <a:srcRect/>
          <a:stretch>
            <a:fillRect/>
          </a:stretch>
        </p:blipFill>
        <p:spPr bwMode="auto">
          <a:xfrm>
            <a:off x="214313" y="928688"/>
            <a:ext cx="1439862" cy="1439862"/>
          </a:xfrm>
          <a:prstGeom prst="rect">
            <a:avLst/>
          </a:prstGeom>
          <a:noFill/>
          <a:ln w="9525">
            <a:noFill/>
            <a:miter lim="800000"/>
            <a:headEnd/>
            <a:tailEnd/>
          </a:ln>
        </p:spPr>
      </p:pic>
      <p:sp>
        <p:nvSpPr>
          <p:cNvPr id="30727" name="ZoneTexte 70"/>
          <p:cNvSpPr txBox="1">
            <a:spLocks noChangeArrowheads="1"/>
          </p:cNvSpPr>
          <p:nvPr/>
        </p:nvSpPr>
        <p:spPr bwMode="auto">
          <a:xfrm>
            <a:off x="1857375" y="2357438"/>
            <a:ext cx="3214688" cy="307975"/>
          </a:xfrm>
          <a:prstGeom prst="rect">
            <a:avLst/>
          </a:prstGeom>
          <a:noFill/>
          <a:ln w="9525">
            <a:noFill/>
            <a:miter lim="800000"/>
            <a:headEnd/>
            <a:tailEnd/>
          </a:ln>
        </p:spPr>
        <p:txBody>
          <a:bodyPr>
            <a:spAutoFit/>
          </a:bodyPr>
          <a:lstStyle/>
          <a:p>
            <a:pPr algn="ctr"/>
            <a:r>
              <a:rPr lang="fr-FR" sz="1400" i="1">
                <a:latin typeface="Calibri" pitchFamily="34" charset="0"/>
              </a:rPr>
              <a:t>Roues libres à cliquet</a:t>
            </a:r>
          </a:p>
        </p:txBody>
      </p:sp>
      <p:sp>
        <p:nvSpPr>
          <p:cNvPr id="30728" name="ZoneTexte 71"/>
          <p:cNvSpPr txBox="1">
            <a:spLocks noChangeArrowheads="1"/>
          </p:cNvSpPr>
          <p:nvPr/>
        </p:nvSpPr>
        <p:spPr bwMode="auto">
          <a:xfrm>
            <a:off x="214313" y="2357438"/>
            <a:ext cx="1357312" cy="523875"/>
          </a:xfrm>
          <a:prstGeom prst="rect">
            <a:avLst/>
          </a:prstGeom>
          <a:noFill/>
          <a:ln w="9525">
            <a:noFill/>
            <a:miter lim="800000"/>
            <a:headEnd/>
            <a:tailEnd/>
          </a:ln>
        </p:spPr>
        <p:txBody>
          <a:bodyPr>
            <a:spAutoFit/>
          </a:bodyPr>
          <a:lstStyle/>
          <a:p>
            <a:pPr algn="ctr"/>
            <a:r>
              <a:rPr lang="fr-FR" sz="1400" i="1">
                <a:latin typeface="Calibri" pitchFamily="34" charset="0"/>
              </a:rPr>
              <a:t>Roue libres à rouleaux</a:t>
            </a:r>
          </a:p>
        </p:txBody>
      </p:sp>
      <p:grpSp>
        <p:nvGrpSpPr>
          <p:cNvPr id="30729" name="Groupe 135"/>
          <p:cNvGrpSpPr>
            <a:grpSpLocks/>
          </p:cNvGrpSpPr>
          <p:nvPr/>
        </p:nvGrpSpPr>
        <p:grpSpPr bwMode="auto">
          <a:xfrm>
            <a:off x="6572250" y="1000125"/>
            <a:ext cx="1000125" cy="1157288"/>
            <a:chOff x="5715008" y="928670"/>
            <a:chExt cx="1357322" cy="1571636"/>
          </a:xfrm>
        </p:grpSpPr>
        <p:cxnSp>
          <p:nvCxnSpPr>
            <p:cNvPr id="75" name="Connecteur droit 74"/>
            <p:cNvCxnSpPr/>
            <p:nvPr/>
          </p:nvCxnSpPr>
          <p:spPr>
            <a:xfrm>
              <a:off x="5715008" y="1715566"/>
              <a:ext cx="499839"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rot="5400000">
              <a:off x="5892542" y="1751139"/>
              <a:ext cx="644608"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rot="5400000">
              <a:off x="6250186" y="1751139"/>
              <a:ext cx="64460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6572491" y="1715566"/>
              <a:ext cx="49983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Ellipse 89"/>
            <p:cNvSpPr/>
            <p:nvPr/>
          </p:nvSpPr>
          <p:spPr>
            <a:xfrm>
              <a:off x="6285946" y="1286546"/>
              <a:ext cx="215448" cy="2134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2" name="Connecteur droit 91"/>
            <p:cNvCxnSpPr/>
            <p:nvPr/>
          </p:nvCxnSpPr>
          <p:spPr>
            <a:xfrm rot="5400000">
              <a:off x="6143657" y="1070959"/>
              <a:ext cx="286733"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nvCxnSpPr>
          <p:spPr>
            <a:xfrm rot="5400000">
              <a:off x="6358027" y="1072036"/>
              <a:ext cx="286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rot="5400000">
              <a:off x="6143657" y="2355862"/>
              <a:ext cx="286733"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rot="5400000">
              <a:off x="6358027" y="2356940"/>
              <a:ext cx="286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rot="10800000">
              <a:off x="6501394" y="2213573"/>
              <a:ext cx="357644" cy="2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rot="10800000">
              <a:off x="5928302" y="2213573"/>
              <a:ext cx="357644" cy="2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rot="10800000">
              <a:off x="5928302" y="1215403"/>
              <a:ext cx="3576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rot="10800000">
              <a:off x="6501394" y="1215403"/>
              <a:ext cx="3576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rot="5400000">
              <a:off x="5430294" y="1713410"/>
              <a:ext cx="998171"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rot="5400000">
              <a:off x="6359952" y="1714488"/>
              <a:ext cx="9981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730" name="ZoneTexte 136"/>
          <p:cNvSpPr txBox="1">
            <a:spLocks noChangeArrowheads="1"/>
          </p:cNvSpPr>
          <p:nvPr/>
        </p:nvSpPr>
        <p:spPr bwMode="auto">
          <a:xfrm>
            <a:off x="5643563" y="2214563"/>
            <a:ext cx="2928937" cy="523875"/>
          </a:xfrm>
          <a:prstGeom prst="rect">
            <a:avLst/>
          </a:prstGeom>
          <a:noFill/>
          <a:ln w="9525">
            <a:noFill/>
            <a:miter lim="800000"/>
            <a:headEnd/>
            <a:tailEnd/>
          </a:ln>
        </p:spPr>
        <p:txBody>
          <a:bodyPr>
            <a:spAutoFit/>
          </a:bodyPr>
          <a:lstStyle/>
          <a:p>
            <a:pPr algn="ctr"/>
            <a:r>
              <a:rPr lang="fr-FR" sz="1400" i="1">
                <a:latin typeface="Calibri" pitchFamily="34" charset="0"/>
              </a:rPr>
              <a:t>Représentation schématique</a:t>
            </a:r>
          </a:p>
          <a:p>
            <a:pPr algn="ctr"/>
            <a:r>
              <a:rPr lang="fr-FR" sz="1400" i="1">
                <a:latin typeface="Calibri" pitchFamily="34" charset="0"/>
              </a:rPr>
              <a:t>(Pour schéma cinématique) </a:t>
            </a:r>
          </a:p>
        </p:txBody>
      </p:sp>
      <p:pic>
        <p:nvPicPr>
          <p:cNvPr id="30731" name="Picture 6" descr="Rochet20050719.png"/>
          <p:cNvPicPr>
            <a:picLocks noChangeAspect="1" noChangeArrowheads="1"/>
          </p:cNvPicPr>
          <p:nvPr/>
        </p:nvPicPr>
        <p:blipFill>
          <a:blip r:embed="rId4"/>
          <a:srcRect/>
          <a:stretch>
            <a:fillRect/>
          </a:stretch>
        </p:blipFill>
        <p:spPr bwMode="auto">
          <a:xfrm>
            <a:off x="3357563" y="928688"/>
            <a:ext cx="1143000" cy="1371600"/>
          </a:xfrm>
          <a:prstGeom prst="rect">
            <a:avLst/>
          </a:prstGeom>
          <a:noFill/>
          <a:ln w="9525">
            <a:noFill/>
            <a:miter lim="800000"/>
            <a:headEnd/>
            <a:tailEnd/>
          </a:ln>
        </p:spPr>
      </p:pic>
      <p:pic>
        <p:nvPicPr>
          <p:cNvPr id="30732" name="Picture 9"/>
          <p:cNvPicPr>
            <a:picLocks noChangeAspect="1" noChangeArrowheads="1"/>
          </p:cNvPicPr>
          <p:nvPr/>
        </p:nvPicPr>
        <p:blipFill>
          <a:blip r:embed="rId5"/>
          <a:srcRect/>
          <a:stretch>
            <a:fillRect/>
          </a:stretch>
        </p:blipFill>
        <p:spPr bwMode="auto">
          <a:xfrm>
            <a:off x="6500813" y="3214688"/>
            <a:ext cx="2386012" cy="1458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Espace réservé du contenu 2"/>
          <p:cNvSpPr>
            <a:spLocks noGrp="1"/>
          </p:cNvSpPr>
          <p:nvPr>
            <p:ph sz="quarter" idx="15"/>
          </p:nvPr>
        </p:nvSpPr>
        <p:spPr>
          <a:xfrm>
            <a:off x="304800" y="981075"/>
            <a:ext cx="7839075" cy="5267325"/>
          </a:xfrm>
        </p:spPr>
        <p:txBody>
          <a:bodyPr/>
          <a:lstStyle/>
          <a:p>
            <a:endParaRPr smtClean="0"/>
          </a:p>
        </p:txBody>
      </p:sp>
      <p:sp>
        <p:nvSpPr>
          <p:cNvPr id="18436" name="Rectangle 3"/>
          <p:cNvSpPr>
            <a:spLocks noChangeArrowheads="1"/>
          </p:cNvSpPr>
          <p:nvPr/>
        </p:nvSpPr>
        <p:spPr bwMode="auto">
          <a:xfrm>
            <a:off x="3802063" y="28543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8437" name="Rectangle 5"/>
          <p:cNvSpPr>
            <a:spLocks noChangeArrowheads="1"/>
          </p:cNvSpPr>
          <p:nvPr/>
        </p:nvSpPr>
        <p:spPr bwMode="auto">
          <a:xfrm>
            <a:off x="3935413" y="2952750"/>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843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8434" name="Object 2"/>
          <p:cNvGraphicFramePr>
            <a:graphicFrameLocks noChangeAspect="1"/>
          </p:cNvGraphicFramePr>
          <p:nvPr/>
        </p:nvGraphicFramePr>
        <p:xfrm>
          <a:off x="1258888" y="1219200"/>
          <a:ext cx="5918200" cy="5359400"/>
        </p:xfrm>
        <a:graphic>
          <a:graphicData uri="http://schemas.openxmlformats.org/presentationml/2006/ole">
            <mc:AlternateContent xmlns:mc="http://schemas.openxmlformats.org/markup-compatibility/2006">
              <mc:Choice xmlns:v="urn:schemas-microsoft-com:vml" Requires="v">
                <p:oleObj spid="_x0000_s18435" name="Image bitmap" r:id="rId3" imgW="5363810" imgH="4846740" progId="PBrush">
                  <p:embed/>
                </p:oleObj>
              </mc:Choice>
              <mc:Fallback>
                <p:oleObj name="Image bitmap" r:id="rId3" imgW="5363810" imgH="4846740"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219200"/>
                        <a:ext cx="5918200" cy="535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50</a:t>
            </a:fld>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Espace réservé du contenu 4" descr="PlanWinchColoriage_p.png"/>
          <p:cNvPicPr>
            <a:picLocks noGrp="1" noChangeAspect="1"/>
          </p:cNvPicPr>
          <p:nvPr>
            <p:ph sz="quarter" idx="15"/>
          </p:nvPr>
        </p:nvPicPr>
        <p:blipFill>
          <a:blip r:embed="rId2"/>
          <a:srcRect l="18771" r="36092" b="42197"/>
          <a:stretch>
            <a:fillRect/>
          </a:stretch>
        </p:blipFill>
        <p:spPr>
          <a:xfrm>
            <a:off x="2000250" y="1143000"/>
            <a:ext cx="3214688" cy="2857500"/>
          </a:xfrm>
        </p:spPr>
      </p:pic>
      <p:sp>
        <p:nvSpPr>
          <p:cNvPr id="3174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019FA7A-09DD-4E13-AB92-DEF915DD332B}" type="slidenum">
              <a:rPr/>
              <a:pPr fontAlgn="base">
                <a:spcBef>
                  <a:spcPct val="0"/>
                </a:spcBef>
                <a:spcAft>
                  <a:spcPct val="0"/>
                </a:spcAft>
              </a:pPr>
              <a:t>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analyse du mécanisme</a:t>
            </a:r>
            <a:endParaRPr/>
          </a:p>
        </p:txBody>
      </p:sp>
      <p:sp>
        <p:nvSpPr>
          <p:cNvPr id="31748" name="ZoneTexte 6"/>
          <p:cNvSpPr txBox="1">
            <a:spLocks noChangeArrowheads="1"/>
          </p:cNvSpPr>
          <p:nvPr/>
        </p:nvSpPr>
        <p:spPr bwMode="auto">
          <a:xfrm>
            <a:off x="142875" y="1071563"/>
            <a:ext cx="2071688" cy="3046412"/>
          </a:xfrm>
          <a:prstGeom prst="rect">
            <a:avLst/>
          </a:prstGeom>
          <a:noFill/>
          <a:ln w="9525">
            <a:noFill/>
            <a:miter lim="800000"/>
            <a:headEnd/>
            <a:tailEnd/>
          </a:ln>
        </p:spPr>
        <p:txBody>
          <a:bodyPr>
            <a:spAutoFit/>
          </a:bodyPr>
          <a:lstStyle/>
          <a:p>
            <a:r>
              <a:rPr lang="fr-FR" sz="1200">
                <a:latin typeface="Calibri" pitchFamily="34" charset="0"/>
              </a:rPr>
              <a:t>Cages à aiguilles : chacune d'entre elle réalise une liaison </a:t>
            </a:r>
            <a:r>
              <a:rPr lang="fr-FR" sz="1200" b="1">
                <a:latin typeface="Calibri" pitchFamily="34" charset="0"/>
              </a:rPr>
              <a:t>linéaire annulaire </a:t>
            </a:r>
            <a:r>
              <a:rPr lang="fr-FR" sz="1200">
                <a:latin typeface="Calibri" pitchFamily="34" charset="0"/>
              </a:rPr>
              <a:t>(sphère cylindre). Les cages a aiguille supportent AUCUN effort axiaux.</a:t>
            </a:r>
          </a:p>
          <a:p>
            <a:endParaRPr lang="fr-FR" sz="1200">
              <a:latin typeface="Calibri" pitchFamily="34" charset="0"/>
            </a:endParaRPr>
          </a:p>
          <a:p>
            <a:r>
              <a:rPr lang="fr-FR" sz="1200">
                <a:latin typeface="Calibri" pitchFamily="34" charset="0"/>
              </a:rPr>
              <a:t>La liaison entre </a:t>
            </a:r>
            <a:r>
              <a:rPr lang="fr-FR" sz="1200" b="1">
                <a:solidFill>
                  <a:srgbClr val="7030A0"/>
                </a:solidFill>
                <a:latin typeface="Calibri" pitchFamily="34" charset="0"/>
              </a:rPr>
              <a:t>5</a:t>
            </a:r>
            <a:r>
              <a:rPr lang="fr-FR" sz="1200">
                <a:latin typeface="Calibri" pitchFamily="34" charset="0"/>
              </a:rPr>
              <a:t> et </a:t>
            </a:r>
            <a:r>
              <a:rPr lang="fr-FR" sz="1200" b="1">
                <a:latin typeface="Calibri" pitchFamily="34" charset="0"/>
              </a:rPr>
              <a:t>18</a:t>
            </a:r>
            <a:r>
              <a:rPr lang="fr-FR" sz="1200">
                <a:latin typeface="Calibri" pitchFamily="34" charset="0"/>
              </a:rPr>
              <a:t> est arrêtée en translation par un contact plan – plan. Le frottement est limité par une rondelle en polyoxyméthylène (polymère posèdénat un faible coefficient de frottement, résistant aux chocs et à la corrosion)</a:t>
            </a:r>
          </a:p>
        </p:txBody>
      </p:sp>
      <p:sp>
        <p:nvSpPr>
          <p:cNvPr id="8" name="Ellipse 7"/>
          <p:cNvSpPr/>
          <p:nvPr/>
        </p:nvSpPr>
        <p:spPr>
          <a:xfrm>
            <a:off x="3186113" y="2881313"/>
            <a:ext cx="857250" cy="2143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 name="Ellipse 8"/>
          <p:cNvSpPr/>
          <p:nvPr/>
        </p:nvSpPr>
        <p:spPr>
          <a:xfrm>
            <a:off x="3905250" y="2871788"/>
            <a:ext cx="285750" cy="4286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1" name="Connecteur droit avec flèche 10"/>
          <p:cNvCxnSpPr/>
          <p:nvPr/>
        </p:nvCxnSpPr>
        <p:spPr>
          <a:xfrm>
            <a:off x="2057400" y="1733550"/>
            <a:ext cx="1428750" cy="11430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endCxn id="9" idx="3"/>
          </p:cNvCxnSpPr>
          <p:nvPr/>
        </p:nvCxnSpPr>
        <p:spPr>
          <a:xfrm flipV="1">
            <a:off x="2038350" y="3236913"/>
            <a:ext cx="1908175" cy="2206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4052888" y="1452563"/>
            <a:ext cx="642937" cy="3571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1754" name="ZoneTexte 23"/>
          <p:cNvSpPr txBox="1">
            <a:spLocks noChangeArrowheads="1"/>
          </p:cNvSpPr>
          <p:nvPr/>
        </p:nvSpPr>
        <p:spPr bwMode="auto">
          <a:xfrm>
            <a:off x="285750" y="4572000"/>
            <a:ext cx="2571750" cy="1938338"/>
          </a:xfrm>
          <a:prstGeom prst="rect">
            <a:avLst/>
          </a:prstGeom>
          <a:noFill/>
          <a:ln w="9525">
            <a:noFill/>
            <a:miter lim="800000"/>
            <a:headEnd/>
            <a:tailEnd/>
          </a:ln>
        </p:spPr>
        <p:txBody>
          <a:bodyPr>
            <a:spAutoFit/>
          </a:bodyPr>
          <a:lstStyle/>
          <a:p>
            <a:r>
              <a:rPr lang="fr-FR" sz="1200">
                <a:latin typeface="Calibri" pitchFamily="34" charset="0"/>
              </a:rPr>
              <a:t>Engrenages à </a:t>
            </a:r>
            <a:r>
              <a:rPr lang="fr-FR" sz="1200" b="1">
                <a:latin typeface="Calibri" pitchFamily="34" charset="0"/>
              </a:rPr>
              <a:t>denture droite</a:t>
            </a:r>
            <a:r>
              <a:rPr lang="fr-FR" sz="1200">
                <a:latin typeface="Calibri" pitchFamily="34" charset="0"/>
              </a:rPr>
              <a:t>. Le contact est de type cylindre – cylindre. Les axes des cylindres étant parallèles, le contact pourrait être modélisé par une liaison cylindre – plan (linéaire rectiligne)</a:t>
            </a:r>
          </a:p>
          <a:p>
            <a:endParaRPr lang="fr-FR" sz="1200">
              <a:latin typeface="Calibri" pitchFamily="34" charset="0"/>
            </a:endParaRPr>
          </a:p>
          <a:p>
            <a:r>
              <a:rPr lang="fr-FR" sz="1200">
                <a:latin typeface="Calibri" pitchFamily="34" charset="0"/>
              </a:rPr>
              <a:t>Les engrenages ont une représentation spécifique</a:t>
            </a:r>
          </a:p>
          <a:p>
            <a:endParaRPr lang="fr-FR" sz="1200">
              <a:latin typeface="Calibri" pitchFamily="34" charset="0"/>
            </a:endParaRPr>
          </a:p>
        </p:txBody>
      </p:sp>
      <p:cxnSp>
        <p:nvCxnSpPr>
          <p:cNvPr id="39" name="Connecteur droit avec flèche 38"/>
          <p:cNvCxnSpPr>
            <a:stCxn id="31756" idx="1"/>
          </p:cNvCxnSpPr>
          <p:nvPr/>
        </p:nvCxnSpPr>
        <p:spPr>
          <a:xfrm rot="10800000" flipV="1">
            <a:off x="4500563" y="1620838"/>
            <a:ext cx="1214437" cy="307975"/>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31756" name="ZoneTexte 42"/>
          <p:cNvSpPr txBox="1">
            <a:spLocks noChangeArrowheads="1"/>
          </p:cNvSpPr>
          <p:nvPr/>
        </p:nvSpPr>
        <p:spPr bwMode="auto">
          <a:xfrm>
            <a:off x="5715000" y="928688"/>
            <a:ext cx="2643188" cy="1384300"/>
          </a:xfrm>
          <a:prstGeom prst="rect">
            <a:avLst/>
          </a:prstGeom>
          <a:noFill/>
          <a:ln w="9525">
            <a:noFill/>
            <a:miter lim="800000"/>
            <a:headEnd/>
            <a:tailEnd/>
          </a:ln>
        </p:spPr>
        <p:txBody>
          <a:bodyPr>
            <a:spAutoFit/>
          </a:bodyPr>
          <a:lstStyle/>
          <a:p>
            <a:r>
              <a:rPr lang="fr-FR" sz="1200">
                <a:latin typeface="Calibri" pitchFamily="34" charset="0"/>
              </a:rPr>
              <a:t>Contact cylindre – cylindre, L/D ≈ 0,6</a:t>
            </a:r>
          </a:p>
          <a:p>
            <a:r>
              <a:rPr lang="fr-FR" sz="1200">
                <a:latin typeface="Calibri" pitchFamily="34" charset="0"/>
              </a:rPr>
              <a:t>→ </a:t>
            </a:r>
            <a:r>
              <a:rPr lang="fr-FR" sz="1200" b="1">
                <a:latin typeface="Calibri" pitchFamily="34" charset="0"/>
              </a:rPr>
              <a:t>CHOIX</a:t>
            </a:r>
            <a:r>
              <a:rPr lang="fr-FR" sz="1200">
                <a:latin typeface="Calibri" pitchFamily="34" charset="0"/>
              </a:rPr>
              <a:t> : linéaire annulaire (sphère – cylindre) </a:t>
            </a:r>
          </a:p>
          <a:p>
            <a:endParaRPr lang="fr-FR" sz="1200">
              <a:latin typeface="Calibri" pitchFamily="34" charset="0"/>
            </a:endParaRPr>
          </a:p>
          <a:p>
            <a:r>
              <a:rPr lang="fr-FR" sz="1200">
                <a:latin typeface="Calibri" pitchFamily="34" charset="0"/>
              </a:rPr>
              <a:t>La liaison est réalisée grâce à une rondelle en polymère</a:t>
            </a:r>
          </a:p>
          <a:p>
            <a:endParaRPr lang="fr-FR" sz="1200">
              <a:latin typeface="Calibri" pitchFamily="34" charset="0"/>
            </a:endParaRPr>
          </a:p>
        </p:txBody>
      </p:sp>
      <p:grpSp>
        <p:nvGrpSpPr>
          <p:cNvPr id="31757" name="Groupe 86"/>
          <p:cNvGrpSpPr>
            <a:grpSpLocks/>
          </p:cNvGrpSpPr>
          <p:nvPr/>
        </p:nvGrpSpPr>
        <p:grpSpPr bwMode="auto">
          <a:xfrm>
            <a:off x="2997200" y="4413250"/>
            <a:ext cx="4235450" cy="2428875"/>
            <a:chOff x="4121150" y="4286256"/>
            <a:chExt cx="4235623" cy="2428892"/>
          </a:xfrm>
        </p:grpSpPr>
        <p:grpSp>
          <p:nvGrpSpPr>
            <p:cNvPr id="31762" name="Groupe 31"/>
            <p:cNvGrpSpPr>
              <a:grpSpLocks/>
            </p:cNvGrpSpPr>
            <p:nvPr/>
          </p:nvGrpSpPr>
          <p:grpSpPr bwMode="auto">
            <a:xfrm>
              <a:off x="4500562" y="4286256"/>
              <a:ext cx="3856211" cy="2428892"/>
              <a:chOff x="5143504" y="4643446"/>
              <a:chExt cx="3856211" cy="2428892"/>
            </a:xfrm>
          </p:grpSpPr>
          <p:pic>
            <p:nvPicPr>
              <p:cNvPr id="31784" name="Espace réservé du contenu 4" descr="PlanWinchColoriage_p.png"/>
              <p:cNvPicPr>
                <a:picLocks noChangeAspect="1"/>
              </p:cNvPicPr>
              <p:nvPr/>
            </p:nvPicPr>
            <p:blipFill>
              <a:blip r:embed="rId2"/>
              <a:srcRect l="45854" t="4335" b="46532"/>
              <a:stretch>
                <a:fillRect/>
              </a:stretch>
            </p:blipFill>
            <p:spPr bwMode="auto">
              <a:xfrm>
                <a:off x="5143504" y="4643446"/>
                <a:ext cx="3856211" cy="2428892"/>
              </a:xfrm>
              <a:prstGeom prst="rect">
                <a:avLst/>
              </a:prstGeom>
              <a:noFill/>
              <a:ln w="9525">
                <a:noFill/>
                <a:miter lim="800000"/>
                <a:headEnd/>
                <a:tailEnd/>
              </a:ln>
            </p:spPr>
          </p:pic>
          <p:sp>
            <p:nvSpPr>
              <p:cNvPr id="31" name="Rectangle 30"/>
              <p:cNvSpPr/>
              <p:nvPr/>
            </p:nvSpPr>
            <p:spPr>
              <a:xfrm>
                <a:off x="5143520" y="4643446"/>
                <a:ext cx="3714902" cy="2428892"/>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28" name="Connecteur droit 27"/>
            <p:cNvCxnSpPr/>
            <p:nvPr/>
          </p:nvCxnSpPr>
          <p:spPr>
            <a:xfrm>
              <a:off x="4540267" y="4356106"/>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857780" y="5000636"/>
              <a:ext cx="214322"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rot="5400000" flipH="1" flipV="1">
              <a:off x="4708558" y="4752984"/>
              <a:ext cx="51435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flipH="1" flipV="1">
              <a:off x="4888741" y="4412463"/>
              <a:ext cx="139701"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4845080" y="4500571"/>
              <a:ext cx="214322" cy="15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rot="5400000" flipH="1" flipV="1">
              <a:off x="3432185" y="5464189"/>
              <a:ext cx="222886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552968" y="6565922"/>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flipH="1" flipV="1">
              <a:off x="4895091" y="6501627"/>
              <a:ext cx="139701"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4864130" y="6424634"/>
              <a:ext cx="214322"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5400000" flipH="1" flipV="1">
              <a:off x="4527582" y="5467364"/>
              <a:ext cx="8890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4864130" y="5921392"/>
              <a:ext cx="21432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4984785" y="5445139"/>
              <a:ext cx="21432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959384" y="4746634"/>
              <a:ext cx="214322"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a:off x="4121150" y="5473714"/>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6769208" y="4521208"/>
              <a:ext cx="495320" cy="49530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3" name="Ellipse 72"/>
            <p:cNvSpPr/>
            <p:nvPr/>
          </p:nvSpPr>
          <p:spPr>
            <a:xfrm>
              <a:off x="6038928" y="4489457"/>
              <a:ext cx="1993981" cy="1993914"/>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4" name="Ellipse 73"/>
            <p:cNvSpPr/>
            <p:nvPr/>
          </p:nvSpPr>
          <p:spPr>
            <a:xfrm>
              <a:off x="6585051" y="5035561"/>
              <a:ext cx="889036" cy="8890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5" name="Connecteur droit 74"/>
            <p:cNvCxnSpPr/>
            <p:nvPr/>
          </p:nvCxnSpPr>
          <p:spPr>
            <a:xfrm>
              <a:off x="6915264" y="5483239"/>
              <a:ext cx="214322"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rot="5400000">
              <a:off x="6921619" y="5489589"/>
              <a:ext cx="214313"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6915264" y="4759334"/>
              <a:ext cx="214322" cy="1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rot="5400000">
              <a:off x="6921619" y="4765684"/>
              <a:ext cx="214313" cy="158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1758" name="ZoneTexte 78"/>
          <p:cNvSpPr txBox="1">
            <a:spLocks noChangeArrowheads="1"/>
          </p:cNvSpPr>
          <p:nvPr/>
        </p:nvSpPr>
        <p:spPr bwMode="auto">
          <a:xfrm>
            <a:off x="3486150" y="4064000"/>
            <a:ext cx="3081338" cy="461963"/>
          </a:xfrm>
          <a:prstGeom prst="rect">
            <a:avLst/>
          </a:prstGeom>
          <a:noFill/>
          <a:ln w="9525">
            <a:noFill/>
            <a:miter lim="800000"/>
            <a:headEnd/>
            <a:tailEnd/>
          </a:ln>
        </p:spPr>
        <p:txBody>
          <a:bodyPr>
            <a:spAutoFit/>
          </a:bodyPr>
          <a:lstStyle/>
          <a:p>
            <a:pPr algn="ctr"/>
            <a:r>
              <a:rPr lang="fr-FR" sz="1200">
                <a:latin typeface="Calibri" pitchFamily="34" charset="0"/>
              </a:rPr>
              <a:t>Représentation des roues dentées uniquement </a:t>
            </a:r>
          </a:p>
          <a:p>
            <a:pPr algn="ctr"/>
            <a:r>
              <a:rPr lang="fr-FR" sz="1200">
                <a:latin typeface="Calibri" pitchFamily="34" charset="0"/>
              </a:rPr>
              <a:t>(Train épicycloïdal)</a:t>
            </a:r>
          </a:p>
        </p:txBody>
      </p:sp>
      <p:sp>
        <p:nvSpPr>
          <p:cNvPr id="85" name="Étoile à 4 branches 84"/>
          <p:cNvSpPr/>
          <p:nvPr/>
        </p:nvSpPr>
        <p:spPr>
          <a:xfrm>
            <a:off x="171450" y="4643438"/>
            <a:ext cx="119063" cy="133350"/>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6" name="Étoile à 4 branches 85"/>
          <p:cNvSpPr/>
          <p:nvPr/>
        </p:nvSpPr>
        <p:spPr>
          <a:xfrm>
            <a:off x="4310063" y="1238250"/>
            <a:ext cx="119062" cy="133350"/>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1761" name="Rectangle 87"/>
          <p:cNvSpPr>
            <a:spLocks noChangeArrowheads="1"/>
          </p:cNvSpPr>
          <p:nvPr/>
        </p:nvSpPr>
        <p:spPr bwMode="auto">
          <a:xfrm>
            <a:off x="5305425" y="2179638"/>
            <a:ext cx="3084513" cy="1754187"/>
          </a:xfrm>
          <a:prstGeom prst="rect">
            <a:avLst/>
          </a:prstGeom>
          <a:noFill/>
          <a:ln w="9525">
            <a:noFill/>
            <a:miter lim="800000"/>
            <a:headEnd/>
            <a:tailEnd/>
          </a:ln>
        </p:spPr>
        <p:txBody>
          <a:bodyPr>
            <a:spAutoFit/>
          </a:bodyPr>
          <a:lstStyle/>
          <a:p>
            <a:r>
              <a:rPr lang="fr-FR" sz="1200">
                <a:latin typeface="Calibri" pitchFamily="34" charset="0"/>
              </a:rPr>
              <a:t>La liaison entre </a:t>
            </a:r>
            <a:r>
              <a:rPr lang="fr-FR" sz="1200" b="1">
                <a:solidFill>
                  <a:srgbClr val="0070C0"/>
                </a:solidFill>
                <a:latin typeface="Calibri" pitchFamily="34" charset="0"/>
              </a:rPr>
              <a:t>1</a:t>
            </a:r>
            <a:r>
              <a:rPr lang="fr-FR" sz="1200">
                <a:latin typeface="Calibri" pitchFamily="34" charset="0"/>
              </a:rPr>
              <a:t> et </a:t>
            </a:r>
            <a:r>
              <a:rPr lang="fr-FR" sz="1200" b="1">
                <a:latin typeface="Calibri" pitchFamily="34" charset="0"/>
              </a:rPr>
              <a:t>18</a:t>
            </a:r>
            <a:r>
              <a:rPr lang="fr-FR" sz="1200">
                <a:latin typeface="Calibri" pitchFamily="34" charset="0"/>
              </a:rPr>
              <a:t> est réalisée :  </a:t>
            </a:r>
          </a:p>
          <a:p>
            <a:pPr>
              <a:buFont typeface="Arial" charset="0"/>
              <a:buChar char="•"/>
            </a:pPr>
            <a:r>
              <a:rPr lang="fr-FR" sz="1200">
                <a:latin typeface="Calibri" pitchFamily="34" charset="0"/>
              </a:rPr>
              <a:t> d'une part par le coussinet 9 qui assure une liaison linéaire annulaire (cylindre –cylindre + L/D ≈ 0,6 )</a:t>
            </a:r>
          </a:p>
          <a:p>
            <a:pPr>
              <a:buFont typeface="Arial" charset="0"/>
              <a:buChar char="•"/>
            </a:pPr>
            <a:r>
              <a:rPr lang="fr-FR" sz="1200">
                <a:latin typeface="Calibri" pitchFamily="34" charset="0"/>
              </a:rPr>
              <a:t> d'autre part par la « clavette » 14 qui  par la portion cylindre – cylindre court + la portion plan – plan  assure une rotule.</a:t>
            </a:r>
          </a:p>
          <a:p>
            <a:endParaRPr lang="fr-FR" sz="1200">
              <a:latin typeface="Calibri" pitchFamily="34" charset="0"/>
            </a:endParaRPr>
          </a:p>
          <a:p>
            <a:r>
              <a:rPr lang="fr-FR" sz="1200">
                <a:latin typeface="Calibri" pitchFamily="34" charset="0"/>
              </a:rPr>
              <a:t>Au bilan 1 – 18 est une liaison pivot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04800" y="381000"/>
            <a:ext cx="7939088" cy="527050"/>
          </a:xfrm>
        </p:spPr>
        <p:txBody>
          <a:bodyPr/>
          <a:lstStyle/>
          <a:p>
            <a:pPr fontAlgn="auto">
              <a:spcAft>
                <a:spcPts val="0"/>
              </a:spcAft>
              <a:defRPr/>
            </a:pPr>
            <a:r>
              <a:rPr smtClean="0"/>
              <a:t>WincH à 2 vitesses - Modélisation</a:t>
            </a:r>
            <a:endParaRPr/>
          </a:p>
        </p:txBody>
      </p:sp>
      <p:sp>
        <p:nvSpPr>
          <p:cNvPr id="32770"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F772ED3-396B-4023-ACDF-F0A8652561E4}" type="slidenum">
              <a:rPr/>
              <a:pPr fontAlgn="base">
                <a:spcBef>
                  <a:spcPct val="0"/>
                </a:spcBef>
                <a:spcAft>
                  <a:spcPct val="0"/>
                </a:spcAft>
              </a:pPr>
              <a:t>7</a:t>
            </a:fld>
            <a:endParaRPr/>
          </a:p>
        </p:txBody>
      </p:sp>
      <p:grpSp>
        <p:nvGrpSpPr>
          <p:cNvPr id="32771" name="Groupe 1"/>
          <p:cNvGrpSpPr>
            <a:grpSpLocks/>
          </p:cNvGrpSpPr>
          <p:nvPr/>
        </p:nvGrpSpPr>
        <p:grpSpPr bwMode="auto">
          <a:xfrm>
            <a:off x="1638300" y="1500188"/>
            <a:ext cx="3240088" cy="2547937"/>
            <a:chOff x="1638300" y="1500981"/>
            <a:chExt cx="3240881" cy="2547919"/>
          </a:xfrm>
        </p:grpSpPr>
        <p:cxnSp>
          <p:nvCxnSpPr>
            <p:cNvPr id="102" name="Connecteur droit 101"/>
            <p:cNvCxnSpPr/>
            <p:nvPr/>
          </p:nvCxnSpPr>
          <p:spPr>
            <a:xfrm rot="16200000" flipV="1">
              <a:off x="4159887" y="1729579"/>
              <a:ext cx="1619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a:endCxn id="81" idx="4"/>
            </p:cNvCxnSpPr>
            <p:nvPr/>
          </p:nvCxnSpPr>
          <p:spPr>
            <a:xfrm rot="16200000" flipV="1">
              <a:off x="4155123" y="2048665"/>
              <a:ext cx="1619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4096351" y="1810541"/>
              <a:ext cx="285820" cy="1619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6" name="Connecteur droit 5"/>
            <p:cNvCxnSpPr/>
            <p:nvPr/>
          </p:nvCxnSpPr>
          <p:spPr>
            <a:xfrm>
              <a:off x="4110643" y="2124864"/>
              <a:ext cx="271528"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rot="5400000" flipH="1" flipV="1">
              <a:off x="4174970" y="1570036"/>
              <a:ext cx="139699"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4124933" y="1648617"/>
              <a:ext cx="24771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rot="5400000" flipH="1" flipV="1">
              <a:off x="4195612" y="3530584"/>
              <a:ext cx="139699" cy="15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4110643" y="3458354"/>
              <a:ext cx="29534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4121758" y="2991632"/>
              <a:ext cx="255651"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4242437" y="2269326"/>
              <a:ext cx="1492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787" name="Groupe 25"/>
            <p:cNvGrpSpPr>
              <a:grpSpLocks/>
            </p:cNvGrpSpPr>
            <p:nvPr/>
          </p:nvGrpSpPr>
          <p:grpSpPr bwMode="auto">
            <a:xfrm>
              <a:off x="2571754" y="2348420"/>
              <a:ext cx="439341" cy="537655"/>
              <a:chOff x="5715008" y="928670"/>
              <a:chExt cx="1788827" cy="2189124"/>
            </a:xfrm>
          </p:grpSpPr>
          <p:cxnSp>
            <p:nvCxnSpPr>
              <p:cNvPr id="27" name="Connecteur droit 26"/>
              <p:cNvCxnSpPr/>
              <p:nvPr/>
            </p:nvCxnSpPr>
            <p:spPr>
              <a:xfrm>
                <a:off x="5715920" y="1718374"/>
                <a:ext cx="497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5400000">
                <a:off x="5893800" y="1747457"/>
                <a:ext cx="646364" cy="646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5400000">
                <a:off x="6252622" y="1750690"/>
                <a:ext cx="6463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a:off x="6284865" y="1285308"/>
                <a:ext cx="219819" cy="219764"/>
              </a:xfrm>
              <a:prstGeom prst="ellipse">
                <a:avLst/>
              </a:prstGeom>
              <a:noFill/>
              <a:ln w="127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32" name="Connecteur droit 31"/>
              <p:cNvCxnSpPr/>
              <p:nvPr/>
            </p:nvCxnSpPr>
            <p:spPr>
              <a:xfrm rot="5400000">
                <a:off x="6145898" y="1068776"/>
                <a:ext cx="284400" cy="6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5400000">
                <a:off x="6362484" y="1072010"/>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a:off x="6145898" y="2355039"/>
                <a:ext cx="284400" cy="6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rot="5400000">
                <a:off x="6362484" y="2358273"/>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0800000">
                <a:off x="6504684" y="2216072"/>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10800000">
                <a:off x="5929276" y="2216072"/>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rot="10800000">
                <a:off x="5929276" y="1214210"/>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0800000">
                <a:off x="6504684" y="1214210"/>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rot="5400000">
                <a:off x="5428345"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5400000">
                <a:off x="6359345"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a:off x="6815192" y="2429375"/>
                <a:ext cx="138321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2788" name="Groupe 41"/>
            <p:cNvGrpSpPr>
              <a:grpSpLocks/>
            </p:cNvGrpSpPr>
            <p:nvPr/>
          </p:nvGrpSpPr>
          <p:grpSpPr bwMode="auto">
            <a:xfrm>
              <a:off x="3576638" y="2348420"/>
              <a:ext cx="914400" cy="385998"/>
              <a:chOff x="3698279" y="928670"/>
              <a:chExt cx="3723086" cy="1571636"/>
            </a:xfrm>
          </p:grpSpPr>
          <p:cxnSp>
            <p:nvCxnSpPr>
              <p:cNvPr id="43" name="Connecteur droit 42"/>
              <p:cNvCxnSpPr/>
              <p:nvPr/>
            </p:nvCxnSpPr>
            <p:spPr>
              <a:xfrm>
                <a:off x="3700209" y="1705447"/>
                <a:ext cx="2514990" cy="64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5400000">
                <a:off x="5892017" y="1750691"/>
                <a:ext cx="6463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5400000">
                <a:off x="6254073" y="1750691"/>
                <a:ext cx="6463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577255" y="1718374"/>
                <a:ext cx="8469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6286319" y="1285308"/>
                <a:ext cx="219819" cy="213302"/>
              </a:xfrm>
              <a:prstGeom prst="ellipse">
                <a:avLst/>
              </a:prstGeom>
              <a:noFill/>
              <a:ln w="1270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8" name="Connecteur droit 47"/>
              <p:cNvCxnSpPr/>
              <p:nvPr/>
            </p:nvCxnSpPr>
            <p:spPr>
              <a:xfrm rot="5400000">
                <a:off x="6147353" y="1068777"/>
                <a:ext cx="284400" cy="6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rot="5400000">
                <a:off x="6363939" y="1072010"/>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5400000">
                <a:off x="6147353" y="2355039"/>
                <a:ext cx="284400" cy="6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rot="5400000">
                <a:off x="6363939" y="2358273"/>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10800000">
                <a:off x="6506139" y="2216073"/>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rot="10800000">
                <a:off x="5930727" y="2216073"/>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rot="10800000">
                <a:off x="5930727" y="1214210"/>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rot="10800000">
                <a:off x="6506139" y="1214210"/>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5429796"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rot="5400000">
                <a:off x="6360796"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eur droit 62"/>
            <p:cNvCxnSpPr/>
            <p:nvPr/>
          </p:nvCxnSpPr>
          <p:spPr>
            <a:xfrm>
              <a:off x="2400486" y="2886858"/>
              <a:ext cx="1186153"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rot="5400000">
              <a:off x="1593977" y="3097995"/>
              <a:ext cx="109219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2791" name="ZoneTexte 69"/>
            <p:cNvSpPr txBox="1">
              <a:spLocks noChangeArrowheads="1"/>
            </p:cNvSpPr>
            <p:nvPr/>
          </p:nvSpPr>
          <p:spPr bwMode="auto">
            <a:xfrm>
              <a:off x="1638300" y="3771901"/>
              <a:ext cx="795337" cy="276999"/>
            </a:xfrm>
            <a:prstGeom prst="rect">
              <a:avLst/>
            </a:prstGeom>
            <a:noFill/>
            <a:ln w="9525">
              <a:noFill/>
              <a:miter lim="800000"/>
              <a:headEnd/>
              <a:tailEnd/>
            </a:ln>
          </p:spPr>
          <p:txBody>
            <a:bodyPr>
              <a:spAutoFit/>
            </a:bodyPr>
            <a:lstStyle/>
            <a:p>
              <a:r>
                <a:rPr lang="fr-FR" sz="1200">
                  <a:latin typeface="Calibri" pitchFamily="34" charset="0"/>
                </a:rPr>
                <a:t>Manivelle</a:t>
              </a:r>
            </a:p>
          </p:txBody>
        </p:sp>
        <p:sp>
          <p:nvSpPr>
            <p:cNvPr id="71" name="Rectangle 70"/>
            <p:cNvSpPr/>
            <p:nvPr/>
          </p:nvSpPr>
          <p:spPr>
            <a:xfrm>
              <a:off x="3129328" y="2491574"/>
              <a:ext cx="285820" cy="10953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5" name="Connecteur droit 74"/>
            <p:cNvCxnSpPr/>
            <p:nvPr/>
          </p:nvCxnSpPr>
          <p:spPr>
            <a:xfrm>
              <a:off x="2776817" y="2548724"/>
              <a:ext cx="228656" cy="47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681913" y="2486811"/>
              <a:ext cx="285820" cy="10953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9" name="Connecteur droit 78"/>
            <p:cNvCxnSpPr/>
            <p:nvPr/>
          </p:nvCxnSpPr>
          <p:spPr>
            <a:xfrm rot="5400000" flipH="1" flipV="1">
              <a:off x="3680362" y="2347112"/>
              <a:ext cx="285748" cy="317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rot="5400000" flipH="1" flipV="1">
              <a:off x="3012684" y="2227257"/>
              <a:ext cx="52863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1" name="Ellipse 80"/>
            <p:cNvSpPr/>
            <p:nvPr/>
          </p:nvSpPr>
          <p:spPr>
            <a:xfrm>
              <a:off x="4158280" y="1810541"/>
              <a:ext cx="157200" cy="15716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2" name="Connecteur droit 81"/>
            <p:cNvCxnSpPr/>
            <p:nvPr/>
          </p:nvCxnSpPr>
          <p:spPr>
            <a:xfrm>
              <a:off x="4010605" y="1872453"/>
              <a:ext cx="14291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310717" y="1891503"/>
              <a:ext cx="414438" cy="476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rot="5400000" flipH="1" flipV="1">
              <a:off x="4343305" y="2552691"/>
              <a:ext cx="285748"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rot="5400000" flipH="1" flipV="1">
              <a:off x="4405232" y="2557454"/>
              <a:ext cx="285748" cy="158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flipV="1">
              <a:off x="4563191" y="2553486"/>
              <a:ext cx="1683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rot="5400000">
              <a:off x="4169414" y="2897971"/>
              <a:ext cx="1587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5400000">
              <a:off x="4164651" y="2202651"/>
              <a:ext cx="1587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flipV="1">
              <a:off x="4237674" y="2829709"/>
              <a:ext cx="168316"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rot="5400000" flipH="1" flipV="1">
              <a:off x="4117859" y="2541580"/>
              <a:ext cx="5667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rot="5400000">
              <a:off x="3412014" y="2712235"/>
              <a:ext cx="33972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rot="5400000">
              <a:off x="2246504" y="2716997"/>
              <a:ext cx="33972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flipV="1">
              <a:off x="2138485" y="2553486"/>
              <a:ext cx="271528"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a:off x="4020133" y="3586941"/>
              <a:ext cx="242947"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Connecteur droit 114"/>
            <p:cNvCxnSpPr/>
            <p:nvPr/>
          </p:nvCxnSpPr>
          <p:spPr>
            <a:xfrm rot="16200000" flipV="1">
              <a:off x="3658154" y="3205908"/>
              <a:ext cx="476247" cy="2858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a:off x="2562451" y="3105932"/>
              <a:ext cx="119091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4001078" y="1515268"/>
              <a:ext cx="242947" cy="15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rot="5400000">
              <a:off x="3634336" y="1600956"/>
              <a:ext cx="476247" cy="2858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2552924" y="1962940"/>
              <a:ext cx="11718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rot="5400000" flipH="1" flipV="1">
              <a:off x="3848686" y="2034376"/>
              <a:ext cx="347660" cy="476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rot="5400000" flipH="1" flipV="1">
              <a:off x="4387814" y="2222495"/>
              <a:ext cx="67785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flipV="1">
              <a:off x="4710865" y="2277263"/>
              <a:ext cx="1683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rot="5400000" flipH="1" flipV="1">
              <a:off x="4733925" y="2281231"/>
              <a:ext cx="285748" cy="158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flipV="1">
              <a:off x="3510421" y="2358225"/>
              <a:ext cx="30963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p:nvPr/>
          </p:nvCxnSpPr>
          <p:spPr>
            <a:xfrm rot="5400000" flipH="1" flipV="1">
              <a:off x="3393737" y="2452680"/>
              <a:ext cx="21113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9" name="Connecteur droit 148"/>
            <p:cNvCxnSpPr/>
            <p:nvPr/>
          </p:nvCxnSpPr>
          <p:spPr>
            <a:xfrm>
              <a:off x="3043582" y="2543961"/>
              <a:ext cx="44778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3" name="Connecteur droit 152"/>
            <p:cNvCxnSpPr/>
            <p:nvPr/>
          </p:nvCxnSpPr>
          <p:spPr>
            <a:xfrm>
              <a:off x="3834350" y="2205826"/>
              <a:ext cx="176255" cy="158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rot="16200000" flipV="1">
              <a:off x="2121924" y="2393942"/>
              <a:ext cx="885819" cy="4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Connecteur droit 159"/>
            <p:cNvCxnSpPr/>
            <p:nvPr/>
          </p:nvCxnSpPr>
          <p:spPr>
            <a:xfrm rot="5400000" flipH="1" flipV="1">
              <a:off x="2481491" y="3020207"/>
              <a:ext cx="17144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 name="ZoneTexte 4"/>
          <p:cNvSpPr txBox="1"/>
          <p:nvPr/>
        </p:nvSpPr>
        <p:spPr>
          <a:xfrm>
            <a:off x="5318760" y="2000161"/>
            <a:ext cx="2301240" cy="1631216"/>
          </a:xfrm>
          <a:prstGeom prst="rect">
            <a:avLst/>
          </a:prstGeom>
          <a:noFill/>
          <a:ln>
            <a:noFill/>
          </a:ln>
        </p:spPr>
        <p:txBody>
          <a:bodyPr>
            <a:spAutoFit/>
          </a:bodyPr>
          <a:lstStyle/>
          <a:p>
            <a:pPr fontAlgn="auto">
              <a:spcBef>
                <a:spcPts val="0"/>
              </a:spcBef>
              <a:spcAft>
                <a:spcPts val="0"/>
              </a:spcAft>
              <a:defRPr/>
            </a:pPr>
            <a:r>
              <a:rPr lang="fr-FR" sz="2000" b="1" dirty="0">
                <a:solidFill>
                  <a:srgbClr val="00B050"/>
                </a:solidFill>
                <a:latin typeface="+mn-lt"/>
              </a:rPr>
              <a:t>Satellite</a:t>
            </a:r>
          </a:p>
          <a:p>
            <a:pPr fontAlgn="auto">
              <a:spcBef>
                <a:spcPts val="0"/>
              </a:spcBef>
              <a:spcAft>
                <a:spcPts val="0"/>
              </a:spcAft>
              <a:defRPr/>
            </a:pPr>
            <a:r>
              <a:rPr lang="fr-FR" sz="2000" b="1" dirty="0">
                <a:ln>
                  <a:solidFill>
                    <a:sysClr val="windowText" lastClr="000000"/>
                  </a:solidFill>
                </a:ln>
                <a:solidFill>
                  <a:srgbClr val="FFFF00"/>
                </a:solidFill>
                <a:latin typeface="+mn-lt"/>
              </a:rPr>
              <a:t>Porte Satellite</a:t>
            </a:r>
          </a:p>
          <a:p>
            <a:pPr fontAlgn="auto">
              <a:spcBef>
                <a:spcPts val="0"/>
              </a:spcBef>
              <a:spcAft>
                <a:spcPts val="0"/>
              </a:spcAft>
              <a:defRPr/>
            </a:pPr>
            <a:r>
              <a:rPr lang="fr-FR" sz="2000" b="1" dirty="0">
                <a:solidFill>
                  <a:srgbClr val="FF0000"/>
                </a:solidFill>
                <a:latin typeface="+mn-lt"/>
              </a:rPr>
              <a:t>Planétaire</a:t>
            </a:r>
          </a:p>
          <a:p>
            <a:pPr fontAlgn="auto">
              <a:spcBef>
                <a:spcPts val="0"/>
              </a:spcBef>
              <a:spcAft>
                <a:spcPts val="0"/>
              </a:spcAft>
              <a:defRPr/>
            </a:pPr>
            <a:r>
              <a:rPr lang="fr-FR" sz="2000" b="1" dirty="0">
                <a:solidFill>
                  <a:srgbClr val="7030A0"/>
                </a:solidFill>
                <a:latin typeface="+mn-lt"/>
              </a:rPr>
              <a:t>Couronne</a:t>
            </a:r>
          </a:p>
          <a:p>
            <a:pPr fontAlgn="auto">
              <a:spcBef>
                <a:spcPts val="0"/>
              </a:spcBef>
              <a:spcAft>
                <a:spcPts val="0"/>
              </a:spcAft>
              <a:defRPr/>
            </a:pPr>
            <a:endParaRPr lang="fr-FR" sz="2000" b="1" dirty="0">
              <a:solidFill>
                <a:srgbClr val="FF0000"/>
              </a:solidFill>
              <a:latin typeface="+mn-lt"/>
            </a:endParaRPr>
          </a:p>
        </p:txBody>
      </p:sp>
      <p:cxnSp>
        <p:nvCxnSpPr>
          <p:cNvPr id="86" name="Connecteur droit avec flèche 85"/>
          <p:cNvCxnSpPr/>
          <p:nvPr/>
        </p:nvCxnSpPr>
        <p:spPr>
          <a:xfrm flipH="1">
            <a:off x="4443413" y="3109913"/>
            <a:ext cx="874712" cy="3222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flipH="1">
            <a:off x="4748213" y="2516188"/>
            <a:ext cx="569912" cy="301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flipH="1" flipV="1">
            <a:off x="4405313" y="1728788"/>
            <a:ext cx="912812" cy="420687"/>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flipH="1">
            <a:off x="4405313" y="2857500"/>
            <a:ext cx="908050" cy="762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Espace réservé du contenu 84"/>
          <p:cNvSpPr>
            <a:spLocks noGrp="1"/>
          </p:cNvSpPr>
          <p:nvPr>
            <p:ph sz="quarter" idx="15"/>
          </p:nvPr>
        </p:nvSpPr>
        <p:spPr>
          <a:xfrm>
            <a:off x="304800" y="981075"/>
            <a:ext cx="7839075" cy="5876925"/>
          </a:xfrm>
        </p:spPr>
        <p:txBody>
          <a:bodyPr>
            <a:normAutofit fontScale="62500" lnSpcReduction="20000"/>
          </a:bodyPr>
          <a:lstStyle/>
          <a:p>
            <a:pPr fontAlgn="auto">
              <a:spcAft>
                <a:spcPts val="0"/>
              </a:spcAft>
              <a:defRPr/>
            </a:pPr>
            <a:r>
              <a:rPr sz="2000" dirty="0" smtClean="0"/>
              <a:t>De par son utilisation, les matériaux utilisés pour le WINCH doivent :</a:t>
            </a:r>
          </a:p>
          <a:p>
            <a:pPr lvl="1" fontAlgn="auto">
              <a:spcAft>
                <a:spcPts val="0"/>
              </a:spcAft>
              <a:defRPr/>
            </a:pPr>
            <a:r>
              <a:rPr sz="1800" dirty="0" smtClean="0"/>
              <a:t>Résister à la corrosion (air salin, eau salée)</a:t>
            </a:r>
          </a:p>
          <a:p>
            <a:pPr lvl="1" fontAlgn="auto">
              <a:spcAft>
                <a:spcPts val="0"/>
              </a:spcAft>
              <a:defRPr/>
            </a:pPr>
            <a:r>
              <a:rPr sz="1800" dirty="0" smtClean="0"/>
              <a:t>Résister à l’intensité du soleil</a:t>
            </a:r>
          </a:p>
          <a:p>
            <a:pPr lvl="1" fontAlgn="auto">
              <a:spcAft>
                <a:spcPts val="0"/>
              </a:spcAft>
              <a:defRPr/>
            </a:pPr>
            <a:r>
              <a:rPr sz="1800" dirty="0" smtClean="0"/>
              <a:t>Avoir de bonnes caractéristiques mécaniques (le WINCH est un système qu’il ne vaut mieux pas détériorer en pleine mer)</a:t>
            </a:r>
          </a:p>
          <a:p>
            <a:pPr lvl="1" fontAlgn="auto">
              <a:spcAft>
                <a:spcPts val="0"/>
              </a:spcAft>
              <a:defRPr/>
            </a:pPr>
            <a:endParaRPr sz="1800" dirty="0"/>
          </a:p>
          <a:p>
            <a:pPr fontAlgn="auto">
              <a:spcAft>
                <a:spcPts val="0"/>
              </a:spcAft>
              <a:defRPr/>
            </a:pPr>
            <a:r>
              <a:rPr sz="2200" dirty="0" smtClean="0"/>
              <a:t>Bâti : Cu Zn 38 Mn3 Y20</a:t>
            </a:r>
          </a:p>
          <a:p>
            <a:pPr lvl="1" fontAlgn="auto">
              <a:spcAft>
                <a:spcPts val="0"/>
              </a:spcAft>
              <a:defRPr/>
            </a:pPr>
            <a:r>
              <a:rPr sz="1800" smtClean="0"/>
              <a:t>Alliage de Cuivre (laiton) </a:t>
            </a:r>
          </a:p>
          <a:p>
            <a:pPr lvl="2" fontAlgn="auto">
              <a:spcAft>
                <a:spcPts val="0"/>
              </a:spcAft>
              <a:defRPr/>
            </a:pPr>
            <a:r>
              <a:rPr sz="1800" smtClean="0"/>
              <a:t>38% de zinc,  3% de manganèse</a:t>
            </a:r>
          </a:p>
          <a:p>
            <a:pPr lvl="2" fontAlgn="auto">
              <a:spcAft>
                <a:spcPts val="0"/>
              </a:spcAft>
              <a:defRPr/>
            </a:pPr>
            <a:r>
              <a:rPr sz="1800" smtClean="0"/>
              <a:t>Y20 : matériau moulé au sable qui n'a subit aucun traitement thermique</a:t>
            </a:r>
          </a:p>
          <a:p>
            <a:pPr lvl="2" fontAlgn="auto">
              <a:spcAft>
                <a:spcPts val="0"/>
              </a:spcAft>
              <a:defRPr/>
            </a:pPr>
            <a:r>
              <a:rPr sz="1800" smtClean="0"/>
              <a:t>Les alliages de laitons ont la propriété de posséder un faible coefficient de frottement et donc d'améliorer le glissement entre les pièecs</a:t>
            </a:r>
          </a:p>
          <a:p>
            <a:pPr lvl="1" fontAlgn="auto">
              <a:spcAft>
                <a:spcPts val="0"/>
              </a:spcAft>
              <a:defRPr/>
            </a:pPr>
            <a:r>
              <a:rPr sz="1800" smtClean="0"/>
              <a:t>Moulé puis usiné</a:t>
            </a:r>
          </a:p>
          <a:p>
            <a:pPr lvl="2" fontAlgn="auto">
              <a:spcAft>
                <a:spcPts val="0"/>
              </a:spcAft>
              <a:defRPr/>
            </a:pPr>
            <a:endParaRPr sz="1800" dirty="0" smtClean="0"/>
          </a:p>
          <a:p>
            <a:pPr fontAlgn="auto">
              <a:spcAft>
                <a:spcPts val="0"/>
              </a:spcAft>
              <a:defRPr/>
            </a:pPr>
            <a:r>
              <a:rPr sz="2200" dirty="0" smtClean="0"/>
              <a:t>Manivelle et pignon </a:t>
            </a:r>
            <a:r>
              <a:rPr sz="2000" smtClean="0"/>
              <a:t>X 6 Cr Ni Mo 17-12  </a:t>
            </a:r>
            <a:r>
              <a:rPr sz="1200" smtClean="0"/>
              <a:t>(</a:t>
            </a:r>
            <a:r>
              <a:rPr sz="1200" dirty="0" smtClean="0"/>
              <a:t>Z6 CND 17 11)</a:t>
            </a:r>
            <a:r>
              <a:rPr sz="2200" dirty="0" smtClean="0"/>
              <a:t> </a:t>
            </a:r>
          </a:p>
          <a:p>
            <a:pPr lvl="1" fontAlgn="auto">
              <a:spcAft>
                <a:spcPts val="0"/>
              </a:spcAft>
              <a:defRPr/>
            </a:pPr>
            <a:r>
              <a:rPr sz="1800" smtClean="0"/>
              <a:t>Acier fortement allié</a:t>
            </a:r>
          </a:p>
          <a:p>
            <a:pPr lvl="2" fontAlgn="auto">
              <a:spcAft>
                <a:spcPts val="0"/>
              </a:spcAft>
              <a:defRPr/>
            </a:pPr>
            <a:r>
              <a:rPr sz="1800" smtClean="0"/>
              <a:t>0,06% de carbone, 17% de chrome, 12% de nickel, traces de molybdène</a:t>
            </a:r>
          </a:p>
          <a:p>
            <a:pPr lvl="2" fontAlgn="auto">
              <a:spcAft>
                <a:spcPts val="0"/>
              </a:spcAft>
              <a:defRPr/>
            </a:pPr>
            <a:r>
              <a:rPr sz="1800" smtClean="0"/>
              <a:t>(Nickel + Chrome </a:t>
            </a:r>
            <a:r>
              <a:rPr sz="1800" smtClean="0">
                <a:sym typeface="Symbol"/>
              </a:rPr>
              <a:t> Acier inox)</a:t>
            </a:r>
            <a:endParaRPr sz="1800" smtClean="0"/>
          </a:p>
          <a:p>
            <a:pPr lvl="1" fontAlgn="auto">
              <a:spcAft>
                <a:spcPts val="0"/>
              </a:spcAft>
              <a:defRPr/>
            </a:pPr>
            <a:r>
              <a:rPr sz="1800" smtClean="0"/>
              <a:t>L'acier possède de bonne caractéristiques mécaniques pour résister aux efforts</a:t>
            </a:r>
          </a:p>
          <a:p>
            <a:pPr lvl="1" fontAlgn="auto">
              <a:spcAft>
                <a:spcPts val="0"/>
              </a:spcAft>
              <a:defRPr/>
            </a:pPr>
            <a:r>
              <a:rPr sz="1800" smtClean="0"/>
              <a:t>Forgé puis usiné</a:t>
            </a:r>
          </a:p>
          <a:p>
            <a:pPr lvl="2" fontAlgn="auto">
              <a:spcAft>
                <a:spcPts val="0"/>
              </a:spcAft>
              <a:defRPr/>
            </a:pPr>
            <a:endParaRPr sz="1800" dirty="0" smtClean="0"/>
          </a:p>
          <a:p>
            <a:pPr fontAlgn="auto">
              <a:spcAft>
                <a:spcPts val="0"/>
              </a:spcAft>
              <a:defRPr/>
            </a:pPr>
            <a:r>
              <a:rPr sz="2200" dirty="0" smtClean="0"/>
              <a:t>Tambour </a:t>
            </a:r>
            <a:r>
              <a:rPr lang="es-ES" sz="2000" dirty="0" smtClean="0"/>
              <a:t>EN AC </a:t>
            </a:r>
            <a:r>
              <a:rPr lang="es-ES" sz="2000" u="sng" dirty="0" smtClean="0"/>
              <a:t>Al Si7</a:t>
            </a:r>
            <a:r>
              <a:rPr lang="es-ES" sz="2000" dirty="0" smtClean="0"/>
              <a:t> Y20 </a:t>
            </a:r>
            <a:r>
              <a:rPr sz="1200" dirty="0" smtClean="0"/>
              <a:t>(A S7 Y20)</a:t>
            </a:r>
            <a:r>
              <a:rPr sz="2200" dirty="0" smtClean="0"/>
              <a:t> </a:t>
            </a:r>
          </a:p>
          <a:p>
            <a:pPr lvl="1" fontAlgn="auto">
              <a:spcAft>
                <a:spcPts val="0"/>
              </a:spcAft>
              <a:defRPr/>
            </a:pPr>
            <a:r>
              <a:rPr sz="1800" smtClean="0"/>
              <a:t>Alliage d'aluminium avec 7% de Silicium</a:t>
            </a:r>
          </a:p>
          <a:p>
            <a:pPr lvl="1" fontAlgn="auto">
              <a:spcAft>
                <a:spcPts val="0"/>
              </a:spcAft>
              <a:defRPr/>
            </a:pPr>
            <a:r>
              <a:rPr sz="1800" smtClean="0"/>
              <a:t>Il est moulé au sable puis usiné afin d'obtenir sa forme finale</a:t>
            </a:r>
          </a:p>
          <a:p>
            <a:pPr lvl="1" fontAlgn="auto">
              <a:spcAft>
                <a:spcPts val="0"/>
              </a:spcAft>
              <a:defRPr/>
            </a:pPr>
            <a:r>
              <a:rPr sz="1800" smtClean="0"/>
              <a:t>Afin d'améliorer les caractéristiques de surface, il est ensuite anodisé (passage dans des bains successifs afin de faire naître une couche d'oxyde sur 5 à 50 µm)</a:t>
            </a:r>
          </a:p>
          <a:p>
            <a:pPr lvl="1" fontAlgn="auto">
              <a:spcAft>
                <a:spcPts val="0"/>
              </a:spcAft>
              <a:defRPr/>
            </a:pPr>
            <a:endParaRPr sz="1800" dirty="0" smtClean="0"/>
          </a:p>
          <a:p>
            <a:pPr fontAlgn="auto">
              <a:spcAft>
                <a:spcPts val="0"/>
              </a:spcAft>
              <a:defRPr/>
            </a:pPr>
            <a:r>
              <a:rPr sz="2200" dirty="0" smtClean="0"/>
              <a:t>Ressort C45 </a:t>
            </a:r>
            <a:r>
              <a:rPr sz="1200" dirty="0" smtClean="0"/>
              <a:t>(XC 48)</a:t>
            </a:r>
          </a:p>
          <a:p>
            <a:pPr lvl="1" fontAlgn="auto">
              <a:spcAft>
                <a:spcPts val="0"/>
              </a:spcAft>
              <a:defRPr/>
            </a:pPr>
            <a:r>
              <a:rPr sz="1800" smtClean="0"/>
              <a:t>Acier non allié pour traitement thermique</a:t>
            </a:r>
          </a:p>
          <a:p>
            <a:pPr lvl="2" fontAlgn="auto">
              <a:spcAft>
                <a:spcPts val="0"/>
              </a:spcAft>
              <a:defRPr/>
            </a:pPr>
            <a:r>
              <a:rPr sz="1800" smtClean="0"/>
              <a:t>0,45% de carbone</a:t>
            </a:r>
          </a:p>
          <a:p>
            <a:pPr lvl="1" fontAlgn="auto">
              <a:spcAft>
                <a:spcPts val="0"/>
              </a:spcAft>
              <a:defRPr/>
            </a:pPr>
            <a:r>
              <a:rPr sz="1800" smtClean="0"/>
              <a:t>Les aciers pour ressort ont une faible raideur, mais une limite élastique élevée</a:t>
            </a:r>
          </a:p>
          <a:p>
            <a:pPr lvl="1" fontAlgn="auto">
              <a:spcAft>
                <a:spcPts val="0"/>
              </a:spcAft>
              <a:defRPr/>
            </a:pPr>
            <a:r>
              <a:rPr sz="1800" smtClean="0"/>
              <a:t>Ils sont fabriqués à partir de bobines en acier puis, par exemple, enroulés sur des gabarits</a:t>
            </a:r>
          </a:p>
          <a:p>
            <a:pPr lvl="1" fontAlgn="auto">
              <a:spcAft>
                <a:spcPts val="0"/>
              </a:spcAft>
              <a:defRPr/>
            </a:pPr>
            <a:r>
              <a:rPr sz="1800" smtClean="0"/>
              <a:t>Ils subissent souvent des traitements thermiques pour éliminér les contraintes résiduelles et modifier leur résistance mécanique (trempe + revenu)</a:t>
            </a:r>
            <a:endParaRPr sz="1800" dirty="0"/>
          </a:p>
          <a:p>
            <a:pPr fontAlgn="auto">
              <a:spcAft>
                <a:spcPts val="0"/>
              </a:spcAft>
              <a:defRPr/>
            </a:pPr>
            <a:endParaRPr sz="2200" dirty="0" smtClean="0"/>
          </a:p>
        </p:txBody>
      </p:sp>
      <p:sp>
        <p:nvSpPr>
          <p:cNvPr id="3379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CAE5D2D-B90C-42FA-A2C2-829703835039}" type="slidenum">
              <a:rPr/>
              <a:pPr fontAlgn="base">
                <a:spcBef>
                  <a:spcPct val="0"/>
                </a:spcBef>
                <a:spcAft>
                  <a:spcPct val="0"/>
                </a:spcAft>
              </a:pPr>
              <a:t>8</a:t>
            </a:fld>
            <a:endParaRPr/>
          </a:p>
        </p:txBody>
      </p:sp>
      <p:sp>
        <p:nvSpPr>
          <p:cNvPr id="84" name="Espace réservé du texte 8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PPM </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smtClean="0"/>
              <a:t>Perforateur</a:t>
            </a:r>
            <a:endParaRPr dirty="0"/>
          </a:p>
        </p:txBody>
      </p:sp>
      <p:sp>
        <p:nvSpPr>
          <p:cNvPr id="1059"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320CAB62-6894-478B-AB49-6D0BCDB997FE}" type="slidenum">
              <a:rPr sz="1400" smtClean="0"/>
              <a:pPr algn="ctr" fontAlgn="base">
                <a:spcBef>
                  <a:spcPct val="0"/>
                </a:spcBef>
                <a:spcAft>
                  <a:spcPct val="0"/>
                </a:spcAft>
              </a:pPr>
              <a:t>9</a:t>
            </a:fld>
            <a:endParaRPr sz="1400" smtClean="0"/>
          </a:p>
        </p:txBody>
      </p:sp>
      <p:pic>
        <p:nvPicPr>
          <p:cNvPr id="1060" name="Image 5"/>
          <p:cNvPicPr>
            <a:picLocks noChangeAspect="1" noChangeArrowheads="1"/>
          </p:cNvPicPr>
          <p:nvPr/>
        </p:nvPicPr>
        <p:blipFill>
          <a:blip r:embed="rId3"/>
          <a:srcRect/>
          <a:stretch>
            <a:fillRect/>
          </a:stretch>
        </p:blipFill>
        <p:spPr bwMode="auto">
          <a:xfrm rot="10800000" flipH="1" flipV="1">
            <a:off x="0" y="0"/>
            <a:ext cx="4781550" cy="2381250"/>
          </a:xfrm>
          <a:prstGeom prst="rect">
            <a:avLst/>
          </a:prstGeom>
          <a:noFill/>
          <a:ln w="9525">
            <a:noFill/>
            <a:miter lim="800000"/>
            <a:headEnd/>
            <a:tailEnd/>
          </a:ln>
        </p:spPr>
      </p:pic>
      <p:pic>
        <p:nvPicPr>
          <p:cNvPr id="1061" name="Image 6"/>
          <p:cNvPicPr>
            <a:picLocks noChangeAspect="1" noChangeArrowheads="1"/>
          </p:cNvPicPr>
          <p:nvPr/>
        </p:nvPicPr>
        <p:blipFill>
          <a:blip r:embed="rId4"/>
          <a:srcRect/>
          <a:stretch>
            <a:fillRect/>
          </a:stretch>
        </p:blipFill>
        <p:spPr bwMode="auto">
          <a:xfrm>
            <a:off x="4505325" y="1789113"/>
            <a:ext cx="3852863" cy="2809875"/>
          </a:xfrm>
          <a:prstGeom prst="rect">
            <a:avLst/>
          </a:prstGeom>
          <a:noFill/>
          <a:ln w="9525">
            <a:noFill/>
            <a:miter lim="800000"/>
            <a:headEnd/>
            <a:tailEnd/>
          </a:ln>
        </p:spPr>
      </p:pic>
      <p:graphicFrame>
        <p:nvGraphicFramePr>
          <p:cNvPr id="1026" name="Object 33"/>
          <p:cNvGraphicFramePr>
            <a:graphicFrameLocks noChangeAspect="1"/>
          </p:cNvGraphicFramePr>
          <p:nvPr/>
        </p:nvGraphicFramePr>
        <p:xfrm>
          <a:off x="3706813" y="3379788"/>
          <a:ext cx="3368675" cy="2970212"/>
        </p:xfrm>
        <a:graphic>
          <a:graphicData uri="http://schemas.openxmlformats.org/presentationml/2006/ole">
            <mc:AlternateContent xmlns:mc="http://schemas.openxmlformats.org/markup-compatibility/2006">
              <mc:Choice xmlns:v="urn:schemas-microsoft-com:vml" Requires="v">
                <p:oleObj spid="_x0000_s1058" name="Image bitmap" r:id="rId5" imgW="7497221" imgH="6609524" progId="PBrush">
                  <p:embed/>
                </p:oleObj>
              </mc:Choice>
              <mc:Fallback>
                <p:oleObj name="Image bitmap" r:id="rId5" imgW="7497221" imgH="6609524" progId="PBrush">
                  <p:embed/>
                  <p:pic>
                    <p:nvPicPr>
                      <p:cNvPr id="0" name="Picture 33"/>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706813" y="3379788"/>
                        <a:ext cx="3368675" cy="297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8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1670</Words>
  <Application>Microsoft Office PowerPoint</Application>
  <PresentationFormat>Affichage à l'écran (4:3)</PresentationFormat>
  <Paragraphs>322</Paragraphs>
  <Slides>50</Slides>
  <Notes>3</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50</vt:i4>
      </vt:variant>
    </vt:vector>
  </HeadingPairs>
  <TitlesOfParts>
    <vt:vector size="53" baseType="lpstr">
      <vt:lpstr>Plaquette commerciale</vt:lpstr>
      <vt:lpstr>Image bitmap</vt:lpstr>
      <vt:lpstr>Équation</vt:lpstr>
      <vt:lpstr>CLASSES Préparatoires AUX GRANDES écoles Sections PTSI – PT  Lycée Rouvière</vt:lpstr>
      <vt:lpstr>Modélisation cinématique d'un winch de bateau</vt:lpstr>
      <vt:lpstr>Présentation PowerPoint</vt:lpstr>
      <vt:lpstr>Présentation PowerPoint</vt:lpstr>
      <vt:lpstr>Présentation PowerPoint</vt:lpstr>
      <vt:lpstr>Présentation PowerPoint</vt:lpstr>
      <vt:lpstr>Présentation PowerPoint</vt:lpstr>
      <vt:lpstr>Présentation PowerPoint</vt:lpstr>
      <vt:lpstr>Perforateur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Pompe PHP 15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Réducteur roue et vis sans fin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Variateur de scooter</vt:lpstr>
      <vt:lpstr>Présentation PowerPoint</vt:lpstr>
      <vt:lpstr>Présentation PowerPoint</vt:lpstr>
      <vt:lpstr>Présentation PowerPoint</vt:lpstr>
      <vt:lpstr>Présentation PowerPoint</vt:lpstr>
      <vt:lpstr>Présentation PowerPoint</vt:lpstr>
      <vt:lpstr>Boîte de vitesse de moto</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Synthèse Série 4</dc:title>
  <dc:creator/>
  <cp:lastModifiedBy/>
  <cp:revision>2</cp:revision>
  <dcterms:created xsi:type="dcterms:W3CDTF">2011-01-14T10:02:43Z</dcterms:created>
  <dcterms:modified xsi:type="dcterms:W3CDTF">2015-09-08T11:12:29Z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